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9" r:id="rId13"/>
    <p:sldId id="270" r:id="rId14"/>
    <p:sldId id="271" r:id="rId15"/>
    <p:sldId id="268" r:id="rId16"/>
    <p:sldId id="278" r:id="rId17"/>
    <p:sldId id="272" r:id="rId18"/>
    <p:sldId id="279" r:id="rId19"/>
    <p:sldId id="273" r:id="rId20"/>
    <p:sldId id="274" r:id="rId21"/>
    <p:sldId id="275" r:id="rId22"/>
    <p:sldId id="277" r:id="rId23"/>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6666FF"/>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86" autoAdjust="0"/>
    <p:restoredTop sz="94660"/>
  </p:normalViewPr>
  <p:slideViewPr>
    <p:cSldViewPr snapToGrid="0">
      <p:cViewPr varScale="1">
        <p:scale>
          <a:sx n="105" d="100"/>
          <a:sy n="105" d="100"/>
        </p:scale>
        <p:origin x="13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E928710-A867-4996-A8AA-028849608F8A}"/>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0B0501B1-6504-4162-95A6-7E15A4862A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1BD496A5-FD5B-4D7E-A8FE-8B8E965F5446}"/>
              </a:ext>
            </a:extLst>
          </p:cNvPr>
          <p:cNvSpPr>
            <a:spLocks noGrp="1"/>
          </p:cNvSpPr>
          <p:nvPr>
            <p:ph type="dt" sz="half" idx="10"/>
          </p:nvPr>
        </p:nvSpPr>
        <p:spPr/>
        <p:txBody>
          <a:bodyPr/>
          <a:lstStyle/>
          <a:p>
            <a:fld id="{07F76A3A-9558-4EE9-AF19-1149FA863E68}" type="datetimeFigureOut">
              <a:rPr lang="ar-SA" smtClean="0"/>
              <a:t>28/06/40</a:t>
            </a:fld>
            <a:endParaRPr lang="ar-SA"/>
          </a:p>
        </p:txBody>
      </p:sp>
      <p:sp>
        <p:nvSpPr>
          <p:cNvPr id="5" name="عنصر نائب للتذييل 4">
            <a:extLst>
              <a:ext uri="{FF2B5EF4-FFF2-40B4-BE49-F238E27FC236}">
                <a16:creationId xmlns:a16="http://schemas.microsoft.com/office/drawing/2014/main" id="{05CCCB85-1A75-4E35-9D90-3F1FCE4F82B4}"/>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58019B98-4957-4266-8E2C-1A0806C9A807}"/>
              </a:ext>
            </a:extLst>
          </p:cNvPr>
          <p:cNvSpPr>
            <a:spLocks noGrp="1"/>
          </p:cNvSpPr>
          <p:nvPr>
            <p:ph type="sldNum" sz="quarter" idx="12"/>
          </p:nvPr>
        </p:nvSpPr>
        <p:spPr/>
        <p:txBody>
          <a:bodyPr/>
          <a:lstStyle/>
          <a:p>
            <a:fld id="{7E37FA77-E370-4097-BE2A-C44DC958B29D}" type="slidenum">
              <a:rPr lang="ar-SA" smtClean="0"/>
              <a:t>‹#›</a:t>
            </a:fld>
            <a:endParaRPr lang="ar-SA"/>
          </a:p>
        </p:txBody>
      </p:sp>
    </p:spTree>
    <p:extLst>
      <p:ext uri="{BB962C8B-B14F-4D97-AF65-F5344CB8AC3E}">
        <p14:creationId xmlns:p14="http://schemas.microsoft.com/office/powerpoint/2010/main" val="3305955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B76B495-D933-4F29-9D75-5C803B53D61A}"/>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EBC94F7E-9270-4FCF-BB19-90AF98BE8019}"/>
              </a:ext>
            </a:extLst>
          </p:cNvPr>
          <p:cNvSpPr>
            <a:spLocks noGrp="1"/>
          </p:cNvSpPr>
          <p:nvPr>
            <p:ph type="body" orient="vert" idx="1"/>
          </p:nvPr>
        </p:nvSpPr>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0682635D-7BAA-4C11-8977-95675ACEDC79}"/>
              </a:ext>
            </a:extLst>
          </p:cNvPr>
          <p:cNvSpPr>
            <a:spLocks noGrp="1"/>
          </p:cNvSpPr>
          <p:nvPr>
            <p:ph type="dt" sz="half" idx="10"/>
          </p:nvPr>
        </p:nvSpPr>
        <p:spPr/>
        <p:txBody>
          <a:bodyPr/>
          <a:lstStyle/>
          <a:p>
            <a:fld id="{07F76A3A-9558-4EE9-AF19-1149FA863E68}" type="datetimeFigureOut">
              <a:rPr lang="ar-SA" smtClean="0"/>
              <a:t>28/06/40</a:t>
            </a:fld>
            <a:endParaRPr lang="ar-SA"/>
          </a:p>
        </p:txBody>
      </p:sp>
      <p:sp>
        <p:nvSpPr>
          <p:cNvPr id="5" name="عنصر نائب للتذييل 4">
            <a:extLst>
              <a:ext uri="{FF2B5EF4-FFF2-40B4-BE49-F238E27FC236}">
                <a16:creationId xmlns:a16="http://schemas.microsoft.com/office/drawing/2014/main" id="{C640F029-D5A5-420F-9B69-A92E51D86297}"/>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EB062757-9BB0-4FD2-93A1-F1158F506620}"/>
              </a:ext>
            </a:extLst>
          </p:cNvPr>
          <p:cNvSpPr>
            <a:spLocks noGrp="1"/>
          </p:cNvSpPr>
          <p:nvPr>
            <p:ph type="sldNum" sz="quarter" idx="12"/>
          </p:nvPr>
        </p:nvSpPr>
        <p:spPr/>
        <p:txBody>
          <a:bodyPr/>
          <a:lstStyle/>
          <a:p>
            <a:fld id="{7E37FA77-E370-4097-BE2A-C44DC958B29D}" type="slidenum">
              <a:rPr lang="ar-SA" smtClean="0"/>
              <a:t>‹#›</a:t>
            </a:fld>
            <a:endParaRPr lang="ar-SA"/>
          </a:p>
        </p:txBody>
      </p:sp>
    </p:spTree>
    <p:extLst>
      <p:ext uri="{BB962C8B-B14F-4D97-AF65-F5344CB8AC3E}">
        <p14:creationId xmlns:p14="http://schemas.microsoft.com/office/powerpoint/2010/main" val="3629426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D1EB6098-2E52-4602-8201-7AD8266216C1}"/>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865B179C-1A54-4A71-A944-38538B80DBA2}"/>
              </a:ext>
            </a:extLst>
          </p:cNvPr>
          <p:cNvSpPr>
            <a:spLocks noGrp="1"/>
          </p:cNvSpPr>
          <p:nvPr>
            <p:ph type="body" orient="vert" idx="1"/>
          </p:nvPr>
        </p:nvSpPr>
        <p:spPr>
          <a:xfrm>
            <a:off x="838200" y="365125"/>
            <a:ext cx="7734300" cy="5811838"/>
          </a:xfrm>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D541FBA9-B431-42D5-9700-429E92A6979F}"/>
              </a:ext>
            </a:extLst>
          </p:cNvPr>
          <p:cNvSpPr>
            <a:spLocks noGrp="1"/>
          </p:cNvSpPr>
          <p:nvPr>
            <p:ph type="dt" sz="half" idx="10"/>
          </p:nvPr>
        </p:nvSpPr>
        <p:spPr/>
        <p:txBody>
          <a:bodyPr/>
          <a:lstStyle/>
          <a:p>
            <a:fld id="{07F76A3A-9558-4EE9-AF19-1149FA863E68}" type="datetimeFigureOut">
              <a:rPr lang="ar-SA" smtClean="0"/>
              <a:t>28/06/40</a:t>
            </a:fld>
            <a:endParaRPr lang="ar-SA"/>
          </a:p>
        </p:txBody>
      </p:sp>
      <p:sp>
        <p:nvSpPr>
          <p:cNvPr id="5" name="عنصر نائب للتذييل 4">
            <a:extLst>
              <a:ext uri="{FF2B5EF4-FFF2-40B4-BE49-F238E27FC236}">
                <a16:creationId xmlns:a16="http://schemas.microsoft.com/office/drawing/2014/main" id="{BE3618A8-1F15-480B-8871-EF80FF3BC0D8}"/>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56705B8C-58F7-491A-A777-0F83F74D1D0D}"/>
              </a:ext>
            </a:extLst>
          </p:cNvPr>
          <p:cNvSpPr>
            <a:spLocks noGrp="1"/>
          </p:cNvSpPr>
          <p:nvPr>
            <p:ph type="sldNum" sz="quarter" idx="12"/>
          </p:nvPr>
        </p:nvSpPr>
        <p:spPr/>
        <p:txBody>
          <a:bodyPr/>
          <a:lstStyle/>
          <a:p>
            <a:fld id="{7E37FA77-E370-4097-BE2A-C44DC958B29D}" type="slidenum">
              <a:rPr lang="ar-SA" smtClean="0"/>
              <a:t>‹#›</a:t>
            </a:fld>
            <a:endParaRPr lang="ar-SA"/>
          </a:p>
        </p:txBody>
      </p:sp>
    </p:spTree>
    <p:extLst>
      <p:ext uri="{BB962C8B-B14F-4D97-AF65-F5344CB8AC3E}">
        <p14:creationId xmlns:p14="http://schemas.microsoft.com/office/powerpoint/2010/main" val="3659137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E5CB4A2-0B18-4D24-9382-6C55BADCEC91}"/>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0359D75A-13EA-4ADB-B225-736A39AB1B0E}"/>
              </a:ext>
            </a:extLst>
          </p:cNvPr>
          <p:cNvSpPr>
            <a:spLocks noGrp="1"/>
          </p:cNvSpPr>
          <p:nvPr>
            <p:ph idx="1"/>
          </p:nvPr>
        </p:nvSpPr>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F577281A-CC6A-42E8-AA20-FFC42398CC5F}"/>
              </a:ext>
            </a:extLst>
          </p:cNvPr>
          <p:cNvSpPr>
            <a:spLocks noGrp="1"/>
          </p:cNvSpPr>
          <p:nvPr>
            <p:ph type="dt" sz="half" idx="10"/>
          </p:nvPr>
        </p:nvSpPr>
        <p:spPr/>
        <p:txBody>
          <a:bodyPr/>
          <a:lstStyle/>
          <a:p>
            <a:fld id="{07F76A3A-9558-4EE9-AF19-1149FA863E68}" type="datetimeFigureOut">
              <a:rPr lang="ar-SA" smtClean="0"/>
              <a:t>28/06/40</a:t>
            </a:fld>
            <a:endParaRPr lang="ar-SA"/>
          </a:p>
        </p:txBody>
      </p:sp>
      <p:sp>
        <p:nvSpPr>
          <p:cNvPr id="5" name="عنصر نائب للتذييل 4">
            <a:extLst>
              <a:ext uri="{FF2B5EF4-FFF2-40B4-BE49-F238E27FC236}">
                <a16:creationId xmlns:a16="http://schemas.microsoft.com/office/drawing/2014/main" id="{639909F9-C7F8-42A5-98B9-6A7DCCCC3B97}"/>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B42A719E-D1B4-4C8C-B89F-9ECBFA29542E}"/>
              </a:ext>
            </a:extLst>
          </p:cNvPr>
          <p:cNvSpPr>
            <a:spLocks noGrp="1"/>
          </p:cNvSpPr>
          <p:nvPr>
            <p:ph type="sldNum" sz="quarter" idx="12"/>
          </p:nvPr>
        </p:nvSpPr>
        <p:spPr/>
        <p:txBody>
          <a:bodyPr/>
          <a:lstStyle/>
          <a:p>
            <a:fld id="{7E37FA77-E370-4097-BE2A-C44DC958B29D}" type="slidenum">
              <a:rPr lang="ar-SA" smtClean="0"/>
              <a:t>‹#›</a:t>
            </a:fld>
            <a:endParaRPr lang="ar-SA"/>
          </a:p>
        </p:txBody>
      </p:sp>
    </p:spTree>
    <p:extLst>
      <p:ext uri="{BB962C8B-B14F-4D97-AF65-F5344CB8AC3E}">
        <p14:creationId xmlns:p14="http://schemas.microsoft.com/office/powerpoint/2010/main" val="3278153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7918FC2-D91B-43D8-8D16-227F1D2F1E8C}"/>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A63C4FAA-461D-4341-AE2A-FB836092BB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حرر أنماط نص الشكل الرئيسي</a:t>
            </a:r>
          </a:p>
        </p:txBody>
      </p:sp>
      <p:sp>
        <p:nvSpPr>
          <p:cNvPr id="4" name="عنصر نائب للتاريخ 3">
            <a:extLst>
              <a:ext uri="{FF2B5EF4-FFF2-40B4-BE49-F238E27FC236}">
                <a16:creationId xmlns:a16="http://schemas.microsoft.com/office/drawing/2014/main" id="{E45B34A1-5CB1-4752-8039-916B786D0841}"/>
              </a:ext>
            </a:extLst>
          </p:cNvPr>
          <p:cNvSpPr>
            <a:spLocks noGrp="1"/>
          </p:cNvSpPr>
          <p:nvPr>
            <p:ph type="dt" sz="half" idx="10"/>
          </p:nvPr>
        </p:nvSpPr>
        <p:spPr/>
        <p:txBody>
          <a:bodyPr/>
          <a:lstStyle/>
          <a:p>
            <a:fld id="{07F76A3A-9558-4EE9-AF19-1149FA863E68}" type="datetimeFigureOut">
              <a:rPr lang="ar-SA" smtClean="0"/>
              <a:t>28/06/40</a:t>
            </a:fld>
            <a:endParaRPr lang="ar-SA"/>
          </a:p>
        </p:txBody>
      </p:sp>
      <p:sp>
        <p:nvSpPr>
          <p:cNvPr id="5" name="عنصر نائب للتذييل 4">
            <a:extLst>
              <a:ext uri="{FF2B5EF4-FFF2-40B4-BE49-F238E27FC236}">
                <a16:creationId xmlns:a16="http://schemas.microsoft.com/office/drawing/2014/main" id="{4F8AFF4B-81BC-40AD-8383-C9BC7994CF31}"/>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47AF2F5E-1F3D-444D-9F18-A6849613305B}"/>
              </a:ext>
            </a:extLst>
          </p:cNvPr>
          <p:cNvSpPr>
            <a:spLocks noGrp="1"/>
          </p:cNvSpPr>
          <p:nvPr>
            <p:ph type="sldNum" sz="quarter" idx="12"/>
          </p:nvPr>
        </p:nvSpPr>
        <p:spPr/>
        <p:txBody>
          <a:bodyPr/>
          <a:lstStyle/>
          <a:p>
            <a:fld id="{7E37FA77-E370-4097-BE2A-C44DC958B29D}" type="slidenum">
              <a:rPr lang="ar-SA" smtClean="0"/>
              <a:t>‹#›</a:t>
            </a:fld>
            <a:endParaRPr lang="ar-SA"/>
          </a:p>
        </p:txBody>
      </p:sp>
    </p:spTree>
    <p:extLst>
      <p:ext uri="{BB962C8B-B14F-4D97-AF65-F5344CB8AC3E}">
        <p14:creationId xmlns:p14="http://schemas.microsoft.com/office/powerpoint/2010/main" val="2528667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5C91827-F426-44EB-B8BE-F44401A37163}"/>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593353A2-CB36-4E3B-A3A5-992A10F087CF}"/>
              </a:ext>
            </a:extLst>
          </p:cNvPr>
          <p:cNvSpPr>
            <a:spLocks noGrp="1"/>
          </p:cNvSpPr>
          <p:nvPr>
            <p:ph sz="half" idx="1"/>
          </p:nvPr>
        </p:nvSpPr>
        <p:spPr>
          <a:xfrm>
            <a:off x="838200" y="1825625"/>
            <a:ext cx="5181600" cy="4351338"/>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D83F7CEA-7E75-4036-8593-5369D7986C2E}"/>
              </a:ext>
            </a:extLst>
          </p:cNvPr>
          <p:cNvSpPr>
            <a:spLocks noGrp="1"/>
          </p:cNvSpPr>
          <p:nvPr>
            <p:ph sz="half" idx="2"/>
          </p:nvPr>
        </p:nvSpPr>
        <p:spPr>
          <a:xfrm>
            <a:off x="6172200" y="1825625"/>
            <a:ext cx="5181600" cy="4351338"/>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EDC4E720-FC6A-4F6D-AB82-37DE94EF0348}"/>
              </a:ext>
            </a:extLst>
          </p:cNvPr>
          <p:cNvSpPr>
            <a:spLocks noGrp="1"/>
          </p:cNvSpPr>
          <p:nvPr>
            <p:ph type="dt" sz="half" idx="10"/>
          </p:nvPr>
        </p:nvSpPr>
        <p:spPr/>
        <p:txBody>
          <a:bodyPr/>
          <a:lstStyle/>
          <a:p>
            <a:fld id="{07F76A3A-9558-4EE9-AF19-1149FA863E68}" type="datetimeFigureOut">
              <a:rPr lang="ar-SA" smtClean="0"/>
              <a:t>28/06/40</a:t>
            </a:fld>
            <a:endParaRPr lang="ar-SA"/>
          </a:p>
        </p:txBody>
      </p:sp>
      <p:sp>
        <p:nvSpPr>
          <p:cNvPr id="6" name="عنصر نائب للتذييل 5">
            <a:extLst>
              <a:ext uri="{FF2B5EF4-FFF2-40B4-BE49-F238E27FC236}">
                <a16:creationId xmlns:a16="http://schemas.microsoft.com/office/drawing/2014/main" id="{AE1083B2-F830-42EE-877C-F4E5F875B421}"/>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BF6876E7-DE82-4464-8C43-48313C23951E}"/>
              </a:ext>
            </a:extLst>
          </p:cNvPr>
          <p:cNvSpPr>
            <a:spLocks noGrp="1"/>
          </p:cNvSpPr>
          <p:nvPr>
            <p:ph type="sldNum" sz="quarter" idx="12"/>
          </p:nvPr>
        </p:nvSpPr>
        <p:spPr/>
        <p:txBody>
          <a:bodyPr/>
          <a:lstStyle/>
          <a:p>
            <a:fld id="{7E37FA77-E370-4097-BE2A-C44DC958B29D}" type="slidenum">
              <a:rPr lang="ar-SA" smtClean="0"/>
              <a:t>‹#›</a:t>
            </a:fld>
            <a:endParaRPr lang="ar-SA"/>
          </a:p>
        </p:txBody>
      </p:sp>
    </p:spTree>
    <p:extLst>
      <p:ext uri="{BB962C8B-B14F-4D97-AF65-F5344CB8AC3E}">
        <p14:creationId xmlns:p14="http://schemas.microsoft.com/office/powerpoint/2010/main" val="1282359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F802648-B2FC-4AD2-AFB5-534D2DFA025A}"/>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F662E49A-A665-45A6-93A8-CBC60B32A1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حرر أنماط نص الشكل الرئيسي</a:t>
            </a:r>
          </a:p>
        </p:txBody>
      </p:sp>
      <p:sp>
        <p:nvSpPr>
          <p:cNvPr id="4" name="عنصر نائب للمحتوى 3">
            <a:extLst>
              <a:ext uri="{FF2B5EF4-FFF2-40B4-BE49-F238E27FC236}">
                <a16:creationId xmlns:a16="http://schemas.microsoft.com/office/drawing/2014/main" id="{6D938977-D944-4F11-A287-954F669CD200}"/>
              </a:ext>
            </a:extLst>
          </p:cNvPr>
          <p:cNvSpPr>
            <a:spLocks noGrp="1"/>
          </p:cNvSpPr>
          <p:nvPr>
            <p:ph sz="half" idx="2"/>
          </p:nvPr>
        </p:nvSpPr>
        <p:spPr>
          <a:xfrm>
            <a:off x="839788" y="2505075"/>
            <a:ext cx="5157787" cy="3684588"/>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C2FF3B07-952F-4724-9B4A-765284088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حرر أنماط نص الشكل الرئيسي</a:t>
            </a:r>
          </a:p>
        </p:txBody>
      </p:sp>
      <p:sp>
        <p:nvSpPr>
          <p:cNvPr id="6" name="عنصر نائب للمحتوى 5">
            <a:extLst>
              <a:ext uri="{FF2B5EF4-FFF2-40B4-BE49-F238E27FC236}">
                <a16:creationId xmlns:a16="http://schemas.microsoft.com/office/drawing/2014/main" id="{747754C3-0B7E-4FC9-90EA-6D5AD57A3636}"/>
              </a:ext>
            </a:extLst>
          </p:cNvPr>
          <p:cNvSpPr>
            <a:spLocks noGrp="1"/>
          </p:cNvSpPr>
          <p:nvPr>
            <p:ph sz="quarter" idx="4"/>
          </p:nvPr>
        </p:nvSpPr>
        <p:spPr>
          <a:xfrm>
            <a:off x="6172200" y="2505075"/>
            <a:ext cx="5183188" cy="3684588"/>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AB9A8062-5FE8-44B1-A63A-711968B442D9}"/>
              </a:ext>
            </a:extLst>
          </p:cNvPr>
          <p:cNvSpPr>
            <a:spLocks noGrp="1"/>
          </p:cNvSpPr>
          <p:nvPr>
            <p:ph type="dt" sz="half" idx="10"/>
          </p:nvPr>
        </p:nvSpPr>
        <p:spPr/>
        <p:txBody>
          <a:bodyPr/>
          <a:lstStyle/>
          <a:p>
            <a:fld id="{07F76A3A-9558-4EE9-AF19-1149FA863E68}" type="datetimeFigureOut">
              <a:rPr lang="ar-SA" smtClean="0"/>
              <a:t>28/06/40</a:t>
            </a:fld>
            <a:endParaRPr lang="ar-SA"/>
          </a:p>
        </p:txBody>
      </p:sp>
      <p:sp>
        <p:nvSpPr>
          <p:cNvPr id="8" name="عنصر نائب للتذييل 7">
            <a:extLst>
              <a:ext uri="{FF2B5EF4-FFF2-40B4-BE49-F238E27FC236}">
                <a16:creationId xmlns:a16="http://schemas.microsoft.com/office/drawing/2014/main" id="{3A20A641-308C-436E-BED7-1D9F21E2AD40}"/>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id="{E87B63D0-3ACC-4711-BF67-FF52565C7ACC}"/>
              </a:ext>
            </a:extLst>
          </p:cNvPr>
          <p:cNvSpPr>
            <a:spLocks noGrp="1"/>
          </p:cNvSpPr>
          <p:nvPr>
            <p:ph type="sldNum" sz="quarter" idx="12"/>
          </p:nvPr>
        </p:nvSpPr>
        <p:spPr/>
        <p:txBody>
          <a:bodyPr/>
          <a:lstStyle/>
          <a:p>
            <a:fld id="{7E37FA77-E370-4097-BE2A-C44DC958B29D}" type="slidenum">
              <a:rPr lang="ar-SA" smtClean="0"/>
              <a:t>‹#›</a:t>
            </a:fld>
            <a:endParaRPr lang="ar-SA"/>
          </a:p>
        </p:txBody>
      </p:sp>
    </p:spTree>
    <p:extLst>
      <p:ext uri="{BB962C8B-B14F-4D97-AF65-F5344CB8AC3E}">
        <p14:creationId xmlns:p14="http://schemas.microsoft.com/office/powerpoint/2010/main" val="837314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2ADB247-A9E8-4885-9958-917074F55264}"/>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BF1EC4CC-B660-4C23-B501-446D468FBDBE}"/>
              </a:ext>
            </a:extLst>
          </p:cNvPr>
          <p:cNvSpPr>
            <a:spLocks noGrp="1"/>
          </p:cNvSpPr>
          <p:nvPr>
            <p:ph type="dt" sz="half" idx="10"/>
          </p:nvPr>
        </p:nvSpPr>
        <p:spPr/>
        <p:txBody>
          <a:bodyPr/>
          <a:lstStyle/>
          <a:p>
            <a:fld id="{07F76A3A-9558-4EE9-AF19-1149FA863E68}" type="datetimeFigureOut">
              <a:rPr lang="ar-SA" smtClean="0"/>
              <a:t>28/06/40</a:t>
            </a:fld>
            <a:endParaRPr lang="ar-SA"/>
          </a:p>
        </p:txBody>
      </p:sp>
      <p:sp>
        <p:nvSpPr>
          <p:cNvPr id="4" name="عنصر نائب للتذييل 3">
            <a:extLst>
              <a:ext uri="{FF2B5EF4-FFF2-40B4-BE49-F238E27FC236}">
                <a16:creationId xmlns:a16="http://schemas.microsoft.com/office/drawing/2014/main" id="{B2F89FB6-66F5-4EA3-A997-32A5ABFB9044}"/>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id="{4F1E164E-F7C8-4E28-BDF9-7018F72DBF00}"/>
              </a:ext>
            </a:extLst>
          </p:cNvPr>
          <p:cNvSpPr>
            <a:spLocks noGrp="1"/>
          </p:cNvSpPr>
          <p:nvPr>
            <p:ph type="sldNum" sz="quarter" idx="12"/>
          </p:nvPr>
        </p:nvSpPr>
        <p:spPr/>
        <p:txBody>
          <a:bodyPr/>
          <a:lstStyle/>
          <a:p>
            <a:fld id="{7E37FA77-E370-4097-BE2A-C44DC958B29D}" type="slidenum">
              <a:rPr lang="ar-SA" smtClean="0"/>
              <a:t>‹#›</a:t>
            </a:fld>
            <a:endParaRPr lang="ar-SA"/>
          </a:p>
        </p:txBody>
      </p:sp>
    </p:spTree>
    <p:extLst>
      <p:ext uri="{BB962C8B-B14F-4D97-AF65-F5344CB8AC3E}">
        <p14:creationId xmlns:p14="http://schemas.microsoft.com/office/powerpoint/2010/main" val="3454975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3987BF29-593D-4FA2-B1ED-16490FC14D5B}"/>
              </a:ext>
            </a:extLst>
          </p:cNvPr>
          <p:cNvSpPr>
            <a:spLocks noGrp="1"/>
          </p:cNvSpPr>
          <p:nvPr>
            <p:ph type="dt" sz="half" idx="10"/>
          </p:nvPr>
        </p:nvSpPr>
        <p:spPr/>
        <p:txBody>
          <a:bodyPr/>
          <a:lstStyle/>
          <a:p>
            <a:fld id="{07F76A3A-9558-4EE9-AF19-1149FA863E68}" type="datetimeFigureOut">
              <a:rPr lang="ar-SA" smtClean="0"/>
              <a:t>28/06/40</a:t>
            </a:fld>
            <a:endParaRPr lang="ar-SA"/>
          </a:p>
        </p:txBody>
      </p:sp>
      <p:sp>
        <p:nvSpPr>
          <p:cNvPr id="3" name="عنصر نائب للتذييل 2">
            <a:extLst>
              <a:ext uri="{FF2B5EF4-FFF2-40B4-BE49-F238E27FC236}">
                <a16:creationId xmlns:a16="http://schemas.microsoft.com/office/drawing/2014/main" id="{01D92E75-94AC-45C9-8B05-86354EF189FC}"/>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id="{0002768B-CFC9-4A06-B36A-2B67DDCA8C68}"/>
              </a:ext>
            </a:extLst>
          </p:cNvPr>
          <p:cNvSpPr>
            <a:spLocks noGrp="1"/>
          </p:cNvSpPr>
          <p:nvPr>
            <p:ph type="sldNum" sz="quarter" idx="12"/>
          </p:nvPr>
        </p:nvSpPr>
        <p:spPr/>
        <p:txBody>
          <a:bodyPr/>
          <a:lstStyle/>
          <a:p>
            <a:fld id="{7E37FA77-E370-4097-BE2A-C44DC958B29D}" type="slidenum">
              <a:rPr lang="ar-SA" smtClean="0"/>
              <a:t>‹#›</a:t>
            </a:fld>
            <a:endParaRPr lang="ar-SA"/>
          </a:p>
        </p:txBody>
      </p:sp>
    </p:spTree>
    <p:extLst>
      <p:ext uri="{BB962C8B-B14F-4D97-AF65-F5344CB8AC3E}">
        <p14:creationId xmlns:p14="http://schemas.microsoft.com/office/powerpoint/2010/main" val="2390316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12CC0FF-A8BA-425B-9956-86D42662FF3F}"/>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C9C5BD28-AE4E-42F3-AAE0-AFFCFB0D6B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9DAA65A9-9673-4DDB-B420-AEEB46E193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حرر أنماط نص الشكل الرئيسي</a:t>
            </a:r>
          </a:p>
        </p:txBody>
      </p:sp>
      <p:sp>
        <p:nvSpPr>
          <p:cNvPr id="5" name="عنصر نائب للتاريخ 4">
            <a:extLst>
              <a:ext uri="{FF2B5EF4-FFF2-40B4-BE49-F238E27FC236}">
                <a16:creationId xmlns:a16="http://schemas.microsoft.com/office/drawing/2014/main" id="{6D31F713-0214-4E50-9A91-86D6FE5848F4}"/>
              </a:ext>
            </a:extLst>
          </p:cNvPr>
          <p:cNvSpPr>
            <a:spLocks noGrp="1"/>
          </p:cNvSpPr>
          <p:nvPr>
            <p:ph type="dt" sz="half" idx="10"/>
          </p:nvPr>
        </p:nvSpPr>
        <p:spPr/>
        <p:txBody>
          <a:bodyPr/>
          <a:lstStyle/>
          <a:p>
            <a:fld id="{07F76A3A-9558-4EE9-AF19-1149FA863E68}" type="datetimeFigureOut">
              <a:rPr lang="ar-SA" smtClean="0"/>
              <a:t>28/06/40</a:t>
            </a:fld>
            <a:endParaRPr lang="ar-SA"/>
          </a:p>
        </p:txBody>
      </p:sp>
      <p:sp>
        <p:nvSpPr>
          <p:cNvPr id="6" name="عنصر نائب للتذييل 5">
            <a:extLst>
              <a:ext uri="{FF2B5EF4-FFF2-40B4-BE49-F238E27FC236}">
                <a16:creationId xmlns:a16="http://schemas.microsoft.com/office/drawing/2014/main" id="{A6CE45BA-395B-41D1-9985-EB54481810F4}"/>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7DD396A7-2AFE-4F69-8984-0BE520BDEF5F}"/>
              </a:ext>
            </a:extLst>
          </p:cNvPr>
          <p:cNvSpPr>
            <a:spLocks noGrp="1"/>
          </p:cNvSpPr>
          <p:nvPr>
            <p:ph type="sldNum" sz="quarter" idx="12"/>
          </p:nvPr>
        </p:nvSpPr>
        <p:spPr/>
        <p:txBody>
          <a:bodyPr/>
          <a:lstStyle/>
          <a:p>
            <a:fld id="{7E37FA77-E370-4097-BE2A-C44DC958B29D}" type="slidenum">
              <a:rPr lang="ar-SA" smtClean="0"/>
              <a:t>‹#›</a:t>
            </a:fld>
            <a:endParaRPr lang="ar-SA"/>
          </a:p>
        </p:txBody>
      </p:sp>
    </p:spTree>
    <p:extLst>
      <p:ext uri="{BB962C8B-B14F-4D97-AF65-F5344CB8AC3E}">
        <p14:creationId xmlns:p14="http://schemas.microsoft.com/office/powerpoint/2010/main" val="1477493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DB49D9B-6CFF-4FA0-BFDD-A76A137E44CC}"/>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FED3315C-D2E9-448E-95CA-CB0D532A9B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F03818B0-2A4E-455A-BCFB-6031A731B6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حرر أنماط نص الشكل الرئيسي</a:t>
            </a:r>
          </a:p>
        </p:txBody>
      </p:sp>
      <p:sp>
        <p:nvSpPr>
          <p:cNvPr id="5" name="عنصر نائب للتاريخ 4">
            <a:extLst>
              <a:ext uri="{FF2B5EF4-FFF2-40B4-BE49-F238E27FC236}">
                <a16:creationId xmlns:a16="http://schemas.microsoft.com/office/drawing/2014/main" id="{FAFEA44F-C39F-4450-B740-2C4380285DE7}"/>
              </a:ext>
            </a:extLst>
          </p:cNvPr>
          <p:cNvSpPr>
            <a:spLocks noGrp="1"/>
          </p:cNvSpPr>
          <p:nvPr>
            <p:ph type="dt" sz="half" idx="10"/>
          </p:nvPr>
        </p:nvSpPr>
        <p:spPr/>
        <p:txBody>
          <a:bodyPr/>
          <a:lstStyle/>
          <a:p>
            <a:fld id="{07F76A3A-9558-4EE9-AF19-1149FA863E68}" type="datetimeFigureOut">
              <a:rPr lang="ar-SA" smtClean="0"/>
              <a:t>28/06/40</a:t>
            </a:fld>
            <a:endParaRPr lang="ar-SA"/>
          </a:p>
        </p:txBody>
      </p:sp>
      <p:sp>
        <p:nvSpPr>
          <p:cNvPr id="6" name="عنصر نائب للتذييل 5">
            <a:extLst>
              <a:ext uri="{FF2B5EF4-FFF2-40B4-BE49-F238E27FC236}">
                <a16:creationId xmlns:a16="http://schemas.microsoft.com/office/drawing/2014/main" id="{0A200143-351B-4896-9ADE-687AE509C63E}"/>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3F97660F-ECB1-4074-B356-904E99B9B0DB}"/>
              </a:ext>
            </a:extLst>
          </p:cNvPr>
          <p:cNvSpPr>
            <a:spLocks noGrp="1"/>
          </p:cNvSpPr>
          <p:nvPr>
            <p:ph type="sldNum" sz="quarter" idx="12"/>
          </p:nvPr>
        </p:nvSpPr>
        <p:spPr/>
        <p:txBody>
          <a:bodyPr/>
          <a:lstStyle/>
          <a:p>
            <a:fld id="{7E37FA77-E370-4097-BE2A-C44DC958B29D}" type="slidenum">
              <a:rPr lang="ar-SA" smtClean="0"/>
              <a:t>‹#›</a:t>
            </a:fld>
            <a:endParaRPr lang="ar-SA"/>
          </a:p>
        </p:txBody>
      </p:sp>
    </p:spTree>
    <p:extLst>
      <p:ext uri="{BB962C8B-B14F-4D97-AF65-F5344CB8AC3E}">
        <p14:creationId xmlns:p14="http://schemas.microsoft.com/office/powerpoint/2010/main" val="1537576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DA521695-BCD3-4A1C-AF30-A88D75E735B1}"/>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FB6C1D4F-6E75-4FBA-872E-0CAE1BFB69A4}"/>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CAE8881F-CDC3-41DE-A962-EF115E2ABD9F}"/>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7F76A3A-9558-4EE9-AF19-1149FA863E68}" type="datetimeFigureOut">
              <a:rPr lang="ar-SA" smtClean="0"/>
              <a:t>28/06/40</a:t>
            </a:fld>
            <a:endParaRPr lang="ar-SA"/>
          </a:p>
        </p:txBody>
      </p:sp>
      <p:sp>
        <p:nvSpPr>
          <p:cNvPr id="5" name="عنصر نائب للتذييل 4">
            <a:extLst>
              <a:ext uri="{FF2B5EF4-FFF2-40B4-BE49-F238E27FC236}">
                <a16:creationId xmlns:a16="http://schemas.microsoft.com/office/drawing/2014/main" id="{20B5C2E7-0703-45EB-98F4-4F941C326D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id="{BD4B1F51-770C-4480-85D4-B66649DAAA5B}"/>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E37FA77-E370-4097-BE2A-C44DC958B29D}" type="slidenum">
              <a:rPr lang="ar-SA" smtClean="0"/>
              <a:t>‹#›</a:t>
            </a:fld>
            <a:endParaRPr lang="ar-SA"/>
          </a:p>
        </p:txBody>
      </p:sp>
    </p:spTree>
    <p:extLst>
      <p:ext uri="{BB962C8B-B14F-4D97-AF65-F5344CB8AC3E}">
        <p14:creationId xmlns:p14="http://schemas.microsoft.com/office/powerpoint/2010/main" val="1632796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a:off x="0" y="14680"/>
            <a:ext cx="12192000"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19" name="مستطيل 18">
            <a:extLst>
              <a:ext uri="{FF2B5EF4-FFF2-40B4-BE49-F238E27FC236}">
                <a16:creationId xmlns:a16="http://schemas.microsoft.com/office/drawing/2014/main" id="{F61BEBA4-B892-473B-BB30-8951CE543874}"/>
              </a:ext>
            </a:extLst>
          </p:cNvPr>
          <p:cNvSpPr/>
          <p:nvPr/>
        </p:nvSpPr>
        <p:spPr>
          <a:xfrm>
            <a:off x="0" y="6439251"/>
            <a:ext cx="12192000" cy="6361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0" name="مستطيل 19">
            <a:extLst>
              <a:ext uri="{FF2B5EF4-FFF2-40B4-BE49-F238E27FC236}">
                <a16:creationId xmlns:a16="http://schemas.microsoft.com/office/drawing/2014/main" id="{D80B66F4-587B-41B0-A46E-16F26D3D6772}"/>
              </a:ext>
            </a:extLst>
          </p:cNvPr>
          <p:cNvSpPr/>
          <p:nvPr/>
        </p:nvSpPr>
        <p:spPr>
          <a:xfrm>
            <a:off x="0" y="6541317"/>
            <a:ext cx="12192000" cy="1999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21" name="مستطيل 20">
            <a:extLst>
              <a:ext uri="{FF2B5EF4-FFF2-40B4-BE49-F238E27FC236}">
                <a16:creationId xmlns:a16="http://schemas.microsoft.com/office/drawing/2014/main" id="{83360913-0A4C-4DE8-838E-8C2CDE7867C5}"/>
              </a:ext>
            </a:extLst>
          </p:cNvPr>
          <p:cNvSpPr/>
          <p:nvPr/>
        </p:nvSpPr>
        <p:spPr>
          <a:xfrm>
            <a:off x="0" y="6788091"/>
            <a:ext cx="12192000" cy="6361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32" name="صورة 31">
            <a:extLst>
              <a:ext uri="{FF2B5EF4-FFF2-40B4-BE49-F238E27FC236}">
                <a16:creationId xmlns:a16="http://schemas.microsoft.com/office/drawing/2014/main" id="{64C69D11-A3C0-4989-AC0A-4CACDC125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593" y="1147190"/>
            <a:ext cx="6400813" cy="4572009"/>
          </a:xfrm>
          <a:prstGeom prst="rect">
            <a:avLst/>
          </a:prstGeom>
        </p:spPr>
      </p:pic>
    </p:spTree>
    <p:extLst>
      <p:ext uri="{BB962C8B-B14F-4D97-AF65-F5344CB8AC3E}">
        <p14:creationId xmlns:p14="http://schemas.microsoft.com/office/powerpoint/2010/main" val="382473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aphicFrame>
        <p:nvGraphicFramePr>
          <p:cNvPr id="2" name="جدول 1">
            <a:extLst>
              <a:ext uri="{FF2B5EF4-FFF2-40B4-BE49-F238E27FC236}">
                <a16:creationId xmlns:a16="http://schemas.microsoft.com/office/drawing/2014/main" id="{B3C01D80-D91F-451F-B1E6-F7814B84FFB2}"/>
              </a:ext>
            </a:extLst>
          </p:cNvPr>
          <p:cNvGraphicFramePr>
            <a:graphicFrameLocks noGrp="1"/>
          </p:cNvGraphicFramePr>
          <p:nvPr>
            <p:extLst>
              <p:ext uri="{D42A27DB-BD31-4B8C-83A1-F6EECF244321}">
                <p14:modId xmlns:p14="http://schemas.microsoft.com/office/powerpoint/2010/main" val="3077486586"/>
              </p:ext>
            </p:extLst>
          </p:nvPr>
        </p:nvGraphicFramePr>
        <p:xfrm>
          <a:off x="2218425" y="630969"/>
          <a:ext cx="7865607" cy="5646208"/>
        </p:xfrm>
        <a:graphic>
          <a:graphicData uri="http://schemas.openxmlformats.org/drawingml/2006/table">
            <a:tbl>
              <a:tblPr rtl="1">
                <a:tableStyleId>{5C22544A-7EE6-4342-B048-85BDC9FD1C3A}</a:tableStyleId>
              </a:tblPr>
              <a:tblGrid>
                <a:gridCol w="260524">
                  <a:extLst>
                    <a:ext uri="{9D8B030D-6E8A-4147-A177-3AD203B41FA5}">
                      <a16:colId xmlns:a16="http://schemas.microsoft.com/office/drawing/2014/main" val="2762961880"/>
                    </a:ext>
                  </a:extLst>
                </a:gridCol>
                <a:gridCol w="3279630">
                  <a:extLst>
                    <a:ext uri="{9D8B030D-6E8A-4147-A177-3AD203B41FA5}">
                      <a16:colId xmlns:a16="http://schemas.microsoft.com/office/drawing/2014/main" val="1402119429"/>
                    </a:ext>
                  </a:extLst>
                </a:gridCol>
                <a:gridCol w="3053593">
                  <a:extLst>
                    <a:ext uri="{9D8B030D-6E8A-4147-A177-3AD203B41FA5}">
                      <a16:colId xmlns:a16="http://schemas.microsoft.com/office/drawing/2014/main" val="1836384219"/>
                    </a:ext>
                  </a:extLst>
                </a:gridCol>
                <a:gridCol w="1271860">
                  <a:extLst>
                    <a:ext uri="{9D8B030D-6E8A-4147-A177-3AD203B41FA5}">
                      <a16:colId xmlns:a16="http://schemas.microsoft.com/office/drawing/2014/main" val="374437705"/>
                    </a:ext>
                  </a:extLst>
                </a:gridCol>
              </a:tblGrid>
              <a:tr h="1071514">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10</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القصور في النظام المحاسبي كأداة لتحقيق العدالة في توزيع الموارد وحفظ الحقوق</a:t>
                      </a:r>
                      <a:endParaRPr lang="en-US" sz="14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مؤتمر المالية الإسلامية في اقتصاد ما بعد النفط المقام من هيئة المحاسبة والمراجعة للمؤسسات المالية الإسلامية (</a:t>
                      </a:r>
                      <a:r>
                        <a:rPr lang="en-US" sz="1400">
                          <a:solidFill>
                            <a:schemeClr val="bg1"/>
                          </a:solidFill>
                          <a:effectLst/>
                          <a:latin typeface="Helvetica Neue W23 for SKY Reg" panose="020B0604020202020204" pitchFamily="34" charset="-78"/>
                          <a:cs typeface="Helvetica Neue W23 for SKY Reg" panose="020B0604020202020204" pitchFamily="34" charset="-78"/>
                        </a:rPr>
                        <a:t>AAOIFI</a:t>
                      </a:r>
                      <a:r>
                        <a:rPr lang="ar-SA" sz="1400">
                          <a:solidFill>
                            <a:schemeClr val="bg1"/>
                          </a:solidFill>
                          <a:effectLst/>
                          <a:latin typeface="Helvetica Neue W23 for SKY Reg" panose="020B0604020202020204" pitchFamily="34" charset="-78"/>
                          <a:cs typeface="Helvetica Neue W23 for SKY Reg" panose="020B0604020202020204" pitchFamily="34" charset="-78"/>
                        </a:rPr>
                        <a:t>) بالتعاون مع البنك الدولي</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6/2/1438هـ</a:t>
                      </a:r>
                      <a:endParaRPr lang="en-US" sz="14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7/11/2016م</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extLst>
                  <a:ext uri="{0D108BD9-81ED-4DB2-BD59-A6C34878D82A}">
                    <a16:rowId xmlns:a16="http://schemas.microsoft.com/office/drawing/2014/main" val="3856166014"/>
                  </a:ext>
                </a:extLst>
              </a:tr>
              <a:tr h="476228">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11</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مقترحات حول اختيار مصفي قسمة الاموال المشتركة</a:t>
                      </a:r>
                      <a:endParaRPr lang="en-US" sz="14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لجنة المحاسبين القانونيين الغرفة التجارية بجدة</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22/7/1439هـ</a:t>
                      </a:r>
                      <a:endParaRPr lang="en-US" sz="14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8/4/2018م</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extLst>
                  <a:ext uri="{0D108BD9-81ED-4DB2-BD59-A6C34878D82A}">
                    <a16:rowId xmlns:a16="http://schemas.microsoft.com/office/drawing/2014/main" val="1196147284"/>
                  </a:ext>
                </a:extLst>
              </a:tr>
              <a:tr h="476228">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12</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مقترحات حول اختيار أمناء الإفلاس</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لجنة المحاسبين القانونيين الغرفة التجارية بجدة</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22/7/1439هـ</a:t>
                      </a:r>
                      <a:endParaRPr lang="en-US" sz="14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8/4/2018م</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extLst>
                  <a:ext uri="{0D108BD9-81ED-4DB2-BD59-A6C34878D82A}">
                    <a16:rowId xmlns:a16="http://schemas.microsoft.com/office/drawing/2014/main" val="1254789682"/>
                  </a:ext>
                </a:extLst>
              </a:tr>
              <a:tr h="612294">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13</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مبادئ المحاسبة والتقييم وتطبيقاتها على التركات</a:t>
                      </a:r>
                      <a:endParaRPr lang="en-US" sz="14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الدورات المصاحبة لملتقى قسمة التركات بجامعة الإمام محمد بن سعود الإسلامية</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1/8/1439هـ</a:t>
                      </a:r>
                      <a:endParaRPr lang="en-US" sz="14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17/4/2018م</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extLst>
                  <a:ext uri="{0D108BD9-81ED-4DB2-BD59-A6C34878D82A}">
                    <a16:rowId xmlns:a16="http://schemas.microsoft.com/office/drawing/2014/main" val="2769119080"/>
                  </a:ext>
                </a:extLst>
              </a:tr>
              <a:tr h="782375">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14</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قسمة حقوق الانتفاع والمنافع والحقوق المعنوية</a:t>
                      </a:r>
                      <a:endParaRPr lang="en-US" sz="14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(تطبيقات على أهم الحقوق المعنوية: الشهرة)</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ملتقى قسمة التركات بجامعة الإمام محمد بن سعود الإسلامية</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3/8/1439هـ</a:t>
                      </a:r>
                      <a:endParaRPr lang="en-US" sz="14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19/4/2018م</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extLst>
                  <a:ext uri="{0D108BD9-81ED-4DB2-BD59-A6C34878D82A}">
                    <a16:rowId xmlns:a16="http://schemas.microsoft.com/office/drawing/2014/main" val="3128638708"/>
                  </a:ext>
                </a:extLst>
              </a:tr>
              <a:tr h="476228">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15</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الإفصاح عن عمليات حصر وقسمة التركة في التقارير المالية الخاصة</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ملتقى قسمة التركات بجامعة الإمام محمد بن سعود الإسلامية</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3/8/1439هـ</a:t>
                      </a:r>
                      <a:endParaRPr lang="en-US" sz="14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19/4/2018م</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extLst>
                  <a:ext uri="{0D108BD9-81ED-4DB2-BD59-A6C34878D82A}">
                    <a16:rowId xmlns:a16="http://schemas.microsoft.com/office/drawing/2014/main" val="3676705637"/>
                  </a:ext>
                </a:extLst>
              </a:tr>
              <a:tr h="476228">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16</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0">
                        <a:spcAft>
                          <a:spcPts val="0"/>
                        </a:spcAf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تقويم التركات: (طرقه، وأسسه، ووقته المعتبر، وآثار التغير في أسعار صرف العملات الأجنبية)</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ملتقى قسمة التركات بجامعة الإمام محمد بن سعود الإسلامية</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3/8/1439هـ</a:t>
                      </a:r>
                      <a:endParaRPr lang="en-US" sz="14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19/4/2018م</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extLst>
                  <a:ext uri="{0D108BD9-81ED-4DB2-BD59-A6C34878D82A}">
                    <a16:rowId xmlns:a16="http://schemas.microsoft.com/office/drawing/2014/main" val="2475799677"/>
                  </a:ext>
                </a:extLst>
              </a:tr>
              <a:tr h="765367">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17</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0">
                        <a:spcAft>
                          <a:spcPts val="0"/>
                        </a:spcAf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الاشراف على مشروع ترجمة معايير الحراسة القضائية الامريكية والتأكد من توافقها مع الشريعة الإسلامية بالتعاون مع أحد بيوت الخبرة المتخصصة في الفقه الإسلامي</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لجنة المحاسبين القانونيين</a:t>
                      </a:r>
                      <a:endParaRPr lang="en-US" sz="14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قائم</a:t>
                      </a:r>
                      <a:endParaRPr lang="en-US" sz="14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43513" marR="43513" marT="0" marB="0" anchor="ctr">
                    <a:solidFill>
                      <a:srgbClr val="002060"/>
                    </a:solidFill>
                  </a:tcPr>
                </a:tc>
                <a:extLst>
                  <a:ext uri="{0D108BD9-81ED-4DB2-BD59-A6C34878D82A}">
                    <a16:rowId xmlns:a16="http://schemas.microsoft.com/office/drawing/2014/main" val="1109827889"/>
                  </a:ext>
                </a:extLst>
              </a:tr>
            </a:tbl>
          </a:graphicData>
        </a:graphic>
      </p:graphicFrame>
      <p:graphicFrame>
        <p:nvGraphicFramePr>
          <p:cNvPr id="5" name="جدول 4">
            <a:extLst>
              <a:ext uri="{FF2B5EF4-FFF2-40B4-BE49-F238E27FC236}">
                <a16:creationId xmlns:a16="http://schemas.microsoft.com/office/drawing/2014/main" id="{2E21F35B-2C9D-4C6C-A1B6-78AE3179CBDD}"/>
              </a:ext>
            </a:extLst>
          </p:cNvPr>
          <p:cNvGraphicFramePr>
            <a:graphicFrameLocks noGrp="1"/>
          </p:cNvGraphicFramePr>
          <p:nvPr>
            <p:extLst>
              <p:ext uri="{D42A27DB-BD31-4B8C-83A1-F6EECF244321}">
                <p14:modId xmlns:p14="http://schemas.microsoft.com/office/powerpoint/2010/main" val="2018723050"/>
              </p:ext>
            </p:extLst>
          </p:nvPr>
        </p:nvGraphicFramePr>
        <p:xfrm>
          <a:off x="2218424" y="306503"/>
          <a:ext cx="7865608" cy="411822"/>
        </p:xfrm>
        <a:graphic>
          <a:graphicData uri="http://schemas.openxmlformats.org/drawingml/2006/table">
            <a:tbl>
              <a:tblPr rtl="1">
                <a:tableStyleId>{5C22544A-7EE6-4342-B048-85BDC9FD1C3A}</a:tableStyleId>
              </a:tblPr>
              <a:tblGrid>
                <a:gridCol w="260524">
                  <a:extLst>
                    <a:ext uri="{9D8B030D-6E8A-4147-A177-3AD203B41FA5}">
                      <a16:colId xmlns:a16="http://schemas.microsoft.com/office/drawing/2014/main" val="2124799597"/>
                    </a:ext>
                  </a:extLst>
                </a:gridCol>
                <a:gridCol w="3271706">
                  <a:extLst>
                    <a:ext uri="{9D8B030D-6E8A-4147-A177-3AD203B41FA5}">
                      <a16:colId xmlns:a16="http://schemas.microsoft.com/office/drawing/2014/main" val="529782590"/>
                    </a:ext>
                  </a:extLst>
                </a:gridCol>
                <a:gridCol w="3078760">
                  <a:extLst>
                    <a:ext uri="{9D8B030D-6E8A-4147-A177-3AD203B41FA5}">
                      <a16:colId xmlns:a16="http://schemas.microsoft.com/office/drawing/2014/main" val="3530614277"/>
                    </a:ext>
                  </a:extLst>
                </a:gridCol>
                <a:gridCol w="1254618">
                  <a:extLst>
                    <a:ext uri="{9D8B030D-6E8A-4147-A177-3AD203B41FA5}">
                      <a16:colId xmlns:a16="http://schemas.microsoft.com/office/drawing/2014/main" val="1853217061"/>
                    </a:ext>
                  </a:extLst>
                </a:gridCol>
              </a:tblGrid>
              <a:tr h="411822">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م</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chemeClr val="bg1">
                        <a:lumMod val="50000"/>
                      </a:schemeClr>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عنوان المشاركة</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chemeClr val="bg1">
                        <a:lumMod val="50000"/>
                      </a:schemeClr>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مكان المشاركة</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chemeClr val="bg1">
                        <a:lumMod val="50000"/>
                      </a:schemeClr>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التاريخ</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chemeClr val="bg1">
                        <a:lumMod val="50000"/>
                      </a:schemeClr>
                    </a:solidFill>
                  </a:tcPr>
                </a:tc>
                <a:extLst>
                  <a:ext uri="{0D108BD9-81ED-4DB2-BD59-A6C34878D82A}">
                    <a16:rowId xmlns:a16="http://schemas.microsoft.com/office/drawing/2014/main" val="1615708661"/>
                  </a:ext>
                </a:extLst>
              </a:tr>
            </a:tbl>
          </a:graphicData>
        </a:graphic>
      </p:graphicFrame>
    </p:spTree>
    <p:extLst>
      <p:ext uri="{BB962C8B-B14F-4D97-AF65-F5344CB8AC3E}">
        <p14:creationId xmlns:p14="http://schemas.microsoft.com/office/powerpoint/2010/main" val="325798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6FF132A6-5B68-4E7C-B89E-C7A29E55F596}"/>
              </a:ext>
            </a:extLst>
          </p:cNvPr>
          <p:cNvSpPr txBox="1"/>
          <p:nvPr/>
        </p:nvSpPr>
        <p:spPr>
          <a:xfrm>
            <a:off x="3360493" y="419450"/>
            <a:ext cx="7902430" cy="584775"/>
          </a:xfrm>
          <a:prstGeom prst="rect">
            <a:avLst/>
          </a:prstGeom>
          <a:noFill/>
        </p:spPr>
        <p:txBody>
          <a:bodyPr wrap="square" rtlCol="1">
            <a:spAutoFit/>
          </a:bodyPr>
          <a:lstStyle/>
          <a:p>
            <a:r>
              <a:rPr lang="ar-SA" sz="1600" dirty="0">
                <a:solidFill>
                  <a:srgbClr val="002060"/>
                </a:solidFill>
                <a:latin typeface="Helvetica Neue W23 for SKY Reg" panose="020B0604020202020204" pitchFamily="34" charset="-78"/>
                <a:cs typeface="Helvetica Neue W23 for SKY Reg" panose="020B0604020202020204" pitchFamily="34" charset="-78"/>
              </a:rPr>
              <a:t>وكان للدكتور محمد فداء بهجت وشريكه مساهمات متعددة في رعاية عدد من الفعاليات والإصدارات العلمية والمهنية:</a:t>
            </a:r>
          </a:p>
        </p:txBody>
      </p:sp>
      <p:sp>
        <p:nvSpPr>
          <p:cNvPr id="3" name="مربع نص 2">
            <a:extLst>
              <a:ext uri="{FF2B5EF4-FFF2-40B4-BE49-F238E27FC236}">
                <a16:creationId xmlns:a16="http://schemas.microsoft.com/office/drawing/2014/main" id="{9AC03B16-924E-4688-9208-4636F2A3A29F}"/>
              </a:ext>
            </a:extLst>
          </p:cNvPr>
          <p:cNvSpPr txBox="1"/>
          <p:nvPr/>
        </p:nvSpPr>
        <p:spPr>
          <a:xfrm>
            <a:off x="6345923" y="1921079"/>
            <a:ext cx="4731391" cy="338554"/>
          </a:xfrm>
          <a:prstGeom prst="rect">
            <a:avLst/>
          </a:prstGeom>
          <a:solidFill>
            <a:srgbClr val="002060"/>
          </a:solidFill>
        </p:spPr>
        <p:txBody>
          <a:bodyPr wrap="square" rtlCol="1">
            <a:spAutoFit/>
          </a:bodyPr>
          <a:lstStyle/>
          <a:p>
            <a:r>
              <a:rPr lang="ar-SA" sz="1600" dirty="0">
                <a:solidFill>
                  <a:schemeClr val="bg1"/>
                </a:solidFill>
                <a:latin typeface="Helvetica Neue W23 for SKY Reg" panose="020B0604020202020204" pitchFamily="34" charset="-78"/>
                <a:cs typeface="Helvetica Neue W23 for SKY Reg" panose="020B0604020202020204" pitchFamily="34" charset="-78"/>
              </a:rPr>
              <a:t>1- رعاية ملتقى قضاء الأول لعام 1439هـ (قسمة التركات):</a:t>
            </a:r>
          </a:p>
        </p:txBody>
      </p:sp>
      <p:sp>
        <p:nvSpPr>
          <p:cNvPr id="4" name="مربع نص 3">
            <a:extLst>
              <a:ext uri="{FF2B5EF4-FFF2-40B4-BE49-F238E27FC236}">
                <a16:creationId xmlns:a16="http://schemas.microsoft.com/office/drawing/2014/main" id="{9742CFB7-498D-42A1-93E7-404062E2F840}"/>
              </a:ext>
            </a:extLst>
          </p:cNvPr>
          <p:cNvSpPr txBox="1"/>
          <p:nvPr/>
        </p:nvSpPr>
        <p:spPr>
          <a:xfrm>
            <a:off x="1392572" y="2424256"/>
            <a:ext cx="9672507" cy="3058530"/>
          </a:xfrm>
          <a:prstGeom prst="rect">
            <a:avLst/>
          </a:prstGeom>
          <a:noFill/>
        </p:spPr>
        <p:txBody>
          <a:bodyPr wrap="square" rtlCol="1">
            <a:spAutoFit/>
          </a:bodyPr>
          <a:lstStyle/>
          <a:p>
            <a:pPr>
              <a:lnSpc>
                <a:spcPct val="150000"/>
              </a:lnSpc>
            </a:pPr>
            <a:r>
              <a:rPr lang="ar-SA" sz="1600" dirty="0">
                <a:latin typeface="Helvetica Neue W23 for SKY Reg" panose="020B0604020202020204" pitchFamily="34" charset="-78"/>
                <a:cs typeface="Helvetica Neue W23 for SKY Reg" panose="020B0604020202020204" pitchFamily="34" charset="-78"/>
              </a:rPr>
              <a:t>يعتبر ملتقــى (قســمة التــركات): أول ملتقى قضائي في هــذا الموضــوع، وجرى إقامته في جامعة الإمام محمد بن سعود الإسلامية بتنظيم من الجمعية العلمية القضائية السعودية في يومي: الأربعاء والخميس: 2-3/شعبان/1439هـ.</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ويهــدف ملتقــى (قســمة التــركات) إلــى الإثــراء المعرفــي فــي مجــالات (الأحــوال الشــخصية، والقضــاء التجــاري)، والإســهام فــي معالجــة الإشــكاليات العلميــة والعمليــة المتعلقة بموضوع (قســمة التركات)، وإثــراء الســاحة القضائيــة بمــا يخــدم العامليــن فــي الســلك القضائــي والجهــات العدليــة، والقائمين على صياغــة الأنظمــة واللوائــح؛ وذلــك مــن خــلال تحليــل البيئــة التنظيميــة والقضائيــة لـ(قســمة التــركات)، ودراســة أبــرز الأحــكام والتطبيقــات الفقهيــة والقضائيــة والنظاميــة، والإفــادة مــن التجــارب ذات الصلــة. كما شارك المكتب ببحث علمي وورقتي عمل في الملتقى كما ورد في الجدول اعلاه.</a:t>
            </a:r>
          </a:p>
          <a:p>
            <a:pPr>
              <a:lnSpc>
                <a:spcPct val="150000"/>
              </a:lnSpc>
            </a:pPr>
            <a:endParaRPr lang="ar-SA" sz="1600" dirty="0">
              <a:latin typeface="Helvetica Neue W23 for SKY Reg" panose="020B0604020202020204" pitchFamily="34" charset="-78"/>
              <a:cs typeface="Helvetica Neue W23 for SKY Reg" panose="020B0604020202020204" pitchFamily="34" charset="-78"/>
            </a:endParaRPr>
          </a:p>
        </p:txBody>
      </p:sp>
    </p:spTree>
    <p:extLst>
      <p:ext uri="{BB962C8B-B14F-4D97-AF65-F5344CB8AC3E}">
        <p14:creationId xmlns:p14="http://schemas.microsoft.com/office/powerpoint/2010/main" val="425837938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6FF132A6-5B68-4E7C-B89E-C7A29E55F596}"/>
              </a:ext>
            </a:extLst>
          </p:cNvPr>
          <p:cNvSpPr txBox="1"/>
          <p:nvPr/>
        </p:nvSpPr>
        <p:spPr>
          <a:xfrm>
            <a:off x="3360493" y="419450"/>
            <a:ext cx="7902430" cy="584775"/>
          </a:xfrm>
          <a:prstGeom prst="rect">
            <a:avLst/>
          </a:prstGeom>
          <a:noFill/>
        </p:spPr>
        <p:txBody>
          <a:bodyPr wrap="square" rtlCol="1">
            <a:spAutoFit/>
          </a:bodyPr>
          <a:lstStyle/>
          <a:p>
            <a:r>
              <a:rPr lang="ar-SA" sz="1600" dirty="0">
                <a:solidFill>
                  <a:srgbClr val="002060"/>
                </a:solidFill>
                <a:latin typeface="Helvetica Neue W23 for SKY Reg" panose="020B0604020202020204" pitchFamily="34" charset="-78"/>
                <a:cs typeface="Helvetica Neue W23 for SKY Reg" panose="020B0604020202020204" pitchFamily="34" charset="-78"/>
              </a:rPr>
              <a:t>وكان للدكتور محمد فداء بهجت وشريكه مساهمات متعددة في رعاية عدد من الفعاليات والإصدارات العلمية والمهنية:</a:t>
            </a:r>
          </a:p>
        </p:txBody>
      </p:sp>
      <p:sp>
        <p:nvSpPr>
          <p:cNvPr id="3" name="مربع نص 2">
            <a:extLst>
              <a:ext uri="{FF2B5EF4-FFF2-40B4-BE49-F238E27FC236}">
                <a16:creationId xmlns:a16="http://schemas.microsoft.com/office/drawing/2014/main" id="{9AC03B16-924E-4688-9208-4636F2A3A29F}"/>
              </a:ext>
            </a:extLst>
          </p:cNvPr>
          <p:cNvSpPr txBox="1"/>
          <p:nvPr/>
        </p:nvSpPr>
        <p:spPr>
          <a:xfrm>
            <a:off x="6345923" y="1921079"/>
            <a:ext cx="4731391" cy="338554"/>
          </a:xfrm>
          <a:prstGeom prst="rect">
            <a:avLst/>
          </a:prstGeom>
          <a:solidFill>
            <a:srgbClr val="002060"/>
          </a:solidFill>
        </p:spPr>
        <p:txBody>
          <a:bodyPr wrap="square" rtlCol="1">
            <a:spAutoFit/>
          </a:bodyPr>
          <a:lstStyle/>
          <a:p>
            <a:r>
              <a:rPr lang="ar-SA" sz="1600" dirty="0">
                <a:solidFill>
                  <a:schemeClr val="bg1"/>
                </a:solidFill>
                <a:latin typeface="Helvetica Neue W23 for SKY Reg" panose="020B0604020202020204" pitchFamily="34" charset="-78"/>
                <a:cs typeface="Helvetica Neue W23 for SKY Reg" panose="020B0604020202020204" pitchFamily="34" charset="-78"/>
              </a:rPr>
              <a:t>1- رعاية ملتقى قضاء الأول لعام 1439هـ (قسمة التركات):</a:t>
            </a:r>
          </a:p>
        </p:txBody>
      </p:sp>
      <p:sp>
        <p:nvSpPr>
          <p:cNvPr id="4" name="مربع نص 3">
            <a:extLst>
              <a:ext uri="{FF2B5EF4-FFF2-40B4-BE49-F238E27FC236}">
                <a16:creationId xmlns:a16="http://schemas.microsoft.com/office/drawing/2014/main" id="{9742CFB7-498D-42A1-93E7-404062E2F840}"/>
              </a:ext>
            </a:extLst>
          </p:cNvPr>
          <p:cNvSpPr txBox="1"/>
          <p:nvPr/>
        </p:nvSpPr>
        <p:spPr>
          <a:xfrm>
            <a:off x="1392572" y="2424256"/>
            <a:ext cx="9672507" cy="3058530"/>
          </a:xfrm>
          <a:prstGeom prst="rect">
            <a:avLst/>
          </a:prstGeom>
          <a:noFill/>
        </p:spPr>
        <p:txBody>
          <a:bodyPr wrap="square" rtlCol="1">
            <a:spAutoFit/>
          </a:bodyPr>
          <a:lstStyle/>
          <a:p>
            <a:pPr>
              <a:lnSpc>
                <a:spcPct val="150000"/>
              </a:lnSpc>
            </a:pPr>
            <a:r>
              <a:rPr lang="ar-SA" sz="1600" dirty="0">
                <a:latin typeface="Helvetica Neue W23 for SKY Reg" panose="020B0604020202020204" pitchFamily="34" charset="-78"/>
                <a:cs typeface="Helvetica Neue W23 for SKY Reg" panose="020B0604020202020204" pitchFamily="34" charset="-78"/>
              </a:rPr>
              <a:t>يعتبر ملتقــى (قســمة التــركات): أول ملتقى قضائي في هــذا الموضــوع، وجرى إقامته في جامعة الإمام محمد بن سعود الإسلامية بتنظيم من الجمعية العلمية القضائية السعودية في يومي: الأربعاء والخميس: 2-3/شعبان/1439هـ.</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ويهــدف ملتقــى (قســمة التــركات) إلــى الإثــراء المعرفــي فــي مجــالات (الأحــوال الشــخصية، والقضــاء التجــاري)، والإســهام فــي معالجــة الإشــكاليات العلميــة والعمليــة المتعلقة بموضوع (قســمة التركات)، وإثــراء الســاحة القضائيــة بمــا يخــدم العامليــن فــي الســلك القضائــي والجهــات العدليــة، والقائمين على صياغــة الأنظمــة واللوائــح؛ وذلــك مــن خــلال تحليــل البيئــة التنظيميــة والقضائيــة لـ(قســمة التــركات)، ودراســة أبــرز الأحــكام والتطبيقــات الفقهيــة والقضائيــة والنظاميــة، والإفــادة مــن التجــارب ذات الصلــة. كما شارك المكتب ببحث علمي وورقتي عمل في الملتقى كما ورد في الجدول اعلاه.</a:t>
            </a:r>
          </a:p>
          <a:p>
            <a:pPr>
              <a:lnSpc>
                <a:spcPct val="150000"/>
              </a:lnSpc>
            </a:pPr>
            <a:endParaRPr lang="ar-SA" sz="1600" dirty="0">
              <a:latin typeface="Helvetica Neue W23 for SKY Reg" panose="020B0604020202020204" pitchFamily="34" charset="-78"/>
              <a:cs typeface="Helvetica Neue W23 for SKY Reg" panose="020B0604020202020204" pitchFamily="34" charset="-78"/>
            </a:endParaRPr>
          </a:p>
        </p:txBody>
      </p:sp>
    </p:spTree>
    <p:extLst>
      <p:ext uri="{BB962C8B-B14F-4D97-AF65-F5344CB8AC3E}">
        <p14:creationId xmlns:p14="http://schemas.microsoft.com/office/powerpoint/2010/main" val="1918438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6FF132A6-5B68-4E7C-B89E-C7A29E55F596}"/>
              </a:ext>
            </a:extLst>
          </p:cNvPr>
          <p:cNvSpPr txBox="1"/>
          <p:nvPr/>
        </p:nvSpPr>
        <p:spPr>
          <a:xfrm>
            <a:off x="3360493" y="419450"/>
            <a:ext cx="7902430" cy="584775"/>
          </a:xfrm>
          <a:prstGeom prst="rect">
            <a:avLst/>
          </a:prstGeom>
          <a:noFill/>
        </p:spPr>
        <p:txBody>
          <a:bodyPr wrap="square" rtlCol="1">
            <a:spAutoFit/>
          </a:bodyPr>
          <a:lstStyle/>
          <a:p>
            <a:r>
              <a:rPr lang="ar-SA" sz="1600" dirty="0">
                <a:solidFill>
                  <a:srgbClr val="002060"/>
                </a:solidFill>
                <a:latin typeface="Helvetica Neue W23 for SKY Reg" panose="020B0604020202020204" pitchFamily="34" charset="-78"/>
                <a:cs typeface="Helvetica Neue W23 for SKY Reg" panose="020B0604020202020204" pitchFamily="34" charset="-78"/>
              </a:rPr>
              <a:t>وكان للدكتور محمد فداء بهجت وشريكه مساهمات متعددة في رعاية عدد من الفعاليات والإصدارات العلمية والمهنية:</a:t>
            </a:r>
          </a:p>
        </p:txBody>
      </p:sp>
      <p:sp>
        <p:nvSpPr>
          <p:cNvPr id="3" name="مربع نص 2">
            <a:extLst>
              <a:ext uri="{FF2B5EF4-FFF2-40B4-BE49-F238E27FC236}">
                <a16:creationId xmlns:a16="http://schemas.microsoft.com/office/drawing/2014/main" id="{9AC03B16-924E-4688-9208-4636F2A3A29F}"/>
              </a:ext>
            </a:extLst>
          </p:cNvPr>
          <p:cNvSpPr txBox="1"/>
          <p:nvPr/>
        </p:nvSpPr>
        <p:spPr>
          <a:xfrm>
            <a:off x="7667538" y="1921079"/>
            <a:ext cx="3409776" cy="338554"/>
          </a:xfrm>
          <a:prstGeom prst="rect">
            <a:avLst/>
          </a:prstGeom>
          <a:solidFill>
            <a:srgbClr val="002060"/>
          </a:solidFill>
        </p:spPr>
        <p:txBody>
          <a:bodyPr wrap="square" rtlCol="1">
            <a:spAutoFit/>
          </a:bodyPr>
          <a:lstStyle/>
          <a:p>
            <a:r>
              <a:rPr lang="ar-SA" sz="1600" dirty="0">
                <a:solidFill>
                  <a:schemeClr val="bg1"/>
                </a:solidFill>
                <a:latin typeface="Helvetica Neue W23 for SKY Reg" panose="020B0604020202020204" pitchFamily="34" charset="-78"/>
                <a:cs typeface="Helvetica Neue W23 for SKY Reg" panose="020B0604020202020204" pitchFamily="34" charset="-78"/>
              </a:rPr>
              <a:t>2-رعاية دورات برنامج المعايير الشرعية:</a:t>
            </a:r>
          </a:p>
        </p:txBody>
      </p:sp>
      <p:sp>
        <p:nvSpPr>
          <p:cNvPr id="4" name="مربع نص 3">
            <a:extLst>
              <a:ext uri="{FF2B5EF4-FFF2-40B4-BE49-F238E27FC236}">
                <a16:creationId xmlns:a16="http://schemas.microsoft.com/office/drawing/2014/main" id="{9742CFB7-498D-42A1-93E7-404062E2F840}"/>
              </a:ext>
            </a:extLst>
          </p:cNvPr>
          <p:cNvSpPr txBox="1"/>
          <p:nvPr/>
        </p:nvSpPr>
        <p:spPr>
          <a:xfrm>
            <a:off x="827013" y="2491778"/>
            <a:ext cx="10443250" cy="3385542"/>
          </a:xfrm>
          <a:prstGeom prst="rect">
            <a:avLst/>
          </a:prstGeom>
          <a:noFill/>
        </p:spPr>
        <p:txBody>
          <a:bodyPr wrap="square" rtlCol="1">
            <a:spAutoFit/>
          </a:bodyPr>
          <a:lstStyle/>
          <a:p>
            <a:pPr>
              <a:lnSpc>
                <a:spcPct val="150000"/>
              </a:lnSpc>
            </a:pPr>
            <a:r>
              <a:rPr lang="ar-SA" sz="1600" dirty="0">
                <a:latin typeface="Helvetica Neue W23 for SKY Reg" panose="020B0604020202020204" pitchFamily="34" charset="-78"/>
                <a:cs typeface="Helvetica Neue W23 for SKY Reg" panose="020B0604020202020204" pitchFamily="34" charset="-78"/>
              </a:rPr>
              <a:t>تعتبر المعايير الشرعية الصادرة عن هيئة المحاسبة والمراجعة للمؤسسات المالية الإسلامية </a:t>
            </a:r>
            <a:r>
              <a:rPr lang="en-US" sz="1600" dirty="0">
                <a:latin typeface="Helvetica Neue W23 for SKY Reg" panose="020B0604020202020204" pitchFamily="34" charset="-78"/>
                <a:cs typeface="Helvetica Neue W23 for SKY Reg" panose="020B0604020202020204" pitchFamily="34" charset="-78"/>
              </a:rPr>
              <a:t>(AAOIFI) </a:t>
            </a:r>
            <a:r>
              <a:rPr lang="ar-SA" sz="1600" dirty="0">
                <a:latin typeface="Helvetica Neue W23 for SKY Reg" panose="020B0604020202020204" pitchFamily="34" charset="-78"/>
                <a:cs typeface="Helvetica Neue W23 for SKY Reg" panose="020B0604020202020204" pitchFamily="34" charset="-78"/>
              </a:rPr>
              <a:t> من أهم ما أنتجه الاجتهاد الفقهي المعاصر في فقه المعاملات المالية بما تشتمل عليه المعايير من جوانب متعددة في المجالات: التمويلية، والمصرفية، والاستثمارية، وللمعايير مكانة مرموقة في المصارف والمؤسسات المالية الإسلامية، وفي القطاع المهني لدى المحاسبين القانونيين، والمحامين، والمحكمين</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ولأهمية هذه المعايير الشرعية قام مركز فقهاء للتدريب والاستشارات بتقديم برنامج تدريبي مشتمل على النواحي العلمية والتطبيقية بجامعة طيبة لمدة تصل لثلاثة أشهر في عام 1439هـ، وبالشراكة مع هيئة المحاسبة والمراجعة للمؤسسات المالية الإسلامية، والجمعية العلمية للمصرفية الإسلامية، والجمعية الفقهية السعودية وبرعاية الدكتور محمد فداء بهجت وشريكه (محاسبون قانونيون)، ، حصل من خلاله (52) شخص على زمالة هيئة المحاسبة والمراجعة للمؤسسات المالية الإسلامية، كما قام مركز فقهاء بنشر محاضرات البرنامج التدريبي على موقع اليوتيوب بجودة عالية في العرض موزعة على (73) مقطع فديو مدتها (60) ساعة.</a:t>
            </a:r>
          </a:p>
        </p:txBody>
      </p:sp>
    </p:spTree>
    <p:extLst>
      <p:ext uri="{BB962C8B-B14F-4D97-AF65-F5344CB8AC3E}">
        <p14:creationId xmlns:p14="http://schemas.microsoft.com/office/powerpoint/2010/main" val="1612935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6FF132A6-5B68-4E7C-B89E-C7A29E55F596}"/>
              </a:ext>
            </a:extLst>
          </p:cNvPr>
          <p:cNvSpPr txBox="1"/>
          <p:nvPr/>
        </p:nvSpPr>
        <p:spPr>
          <a:xfrm>
            <a:off x="3360493" y="419450"/>
            <a:ext cx="7902430" cy="338554"/>
          </a:xfrm>
          <a:prstGeom prst="rect">
            <a:avLst/>
          </a:prstGeom>
          <a:noFill/>
        </p:spPr>
        <p:txBody>
          <a:bodyPr wrap="square" rtlCol="1">
            <a:spAutoFit/>
          </a:bodyPr>
          <a:lstStyle/>
          <a:p>
            <a:r>
              <a:rPr lang="ar-SA" sz="1600" dirty="0">
                <a:solidFill>
                  <a:srgbClr val="002060"/>
                </a:solidFill>
                <a:latin typeface="Helvetica Neue W23 for SKY Reg" panose="020B0604020202020204" pitchFamily="34" charset="-78"/>
                <a:cs typeface="Helvetica Neue W23 for SKY Reg" panose="020B0604020202020204" pitchFamily="34" charset="-78"/>
              </a:rPr>
              <a:t>و من مساهمات المتعددة في رعاية عدد من الفعاليات والإصدارات العلمية والمهنية:</a:t>
            </a:r>
          </a:p>
        </p:txBody>
      </p:sp>
      <p:sp>
        <p:nvSpPr>
          <p:cNvPr id="3" name="مربع نص 2">
            <a:extLst>
              <a:ext uri="{FF2B5EF4-FFF2-40B4-BE49-F238E27FC236}">
                <a16:creationId xmlns:a16="http://schemas.microsoft.com/office/drawing/2014/main" id="{9AC03B16-924E-4688-9208-4636F2A3A29F}"/>
              </a:ext>
            </a:extLst>
          </p:cNvPr>
          <p:cNvSpPr txBox="1"/>
          <p:nvPr/>
        </p:nvSpPr>
        <p:spPr>
          <a:xfrm>
            <a:off x="4368221" y="1595502"/>
            <a:ext cx="6894702" cy="338554"/>
          </a:xfrm>
          <a:prstGeom prst="rect">
            <a:avLst/>
          </a:prstGeom>
          <a:solidFill>
            <a:srgbClr val="002060"/>
          </a:solidFill>
        </p:spPr>
        <p:txBody>
          <a:bodyPr wrap="square" rtlCol="1">
            <a:spAutoFit/>
          </a:bodyPr>
          <a:lstStyle/>
          <a:p>
            <a:r>
              <a:rPr lang="ar-SA" sz="1600" dirty="0">
                <a:solidFill>
                  <a:schemeClr val="bg1"/>
                </a:solidFill>
                <a:latin typeface="Helvetica Neue W23 for SKY Reg" panose="020B0604020202020204" pitchFamily="34" charset="-78"/>
                <a:cs typeface="Helvetica Neue W23 for SKY Reg" panose="020B0604020202020204" pitchFamily="34" charset="-78"/>
              </a:rPr>
              <a:t>3-رعاية كتاب (المحاسبة عن عمليات حصر وقسمة التركة من منظور الفقه الإسلامي) :</a:t>
            </a:r>
          </a:p>
        </p:txBody>
      </p:sp>
      <p:sp>
        <p:nvSpPr>
          <p:cNvPr id="4" name="مربع نص 3">
            <a:extLst>
              <a:ext uri="{FF2B5EF4-FFF2-40B4-BE49-F238E27FC236}">
                <a16:creationId xmlns:a16="http://schemas.microsoft.com/office/drawing/2014/main" id="{9742CFB7-498D-42A1-93E7-404062E2F840}"/>
              </a:ext>
            </a:extLst>
          </p:cNvPr>
          <p:cNvSpPr txBox="1"/>
          <p:nvPr/>
        </p:nvSpPr>
        <p:spPr>
          <a:xfrm>
            <a:off x="929079" y="2382721"/>
            <a:ext cx="10443250" cy="2646878"/>
          </a:xfrm>
          <a:prstGeom prst="rect">
            <a:avLst/>
          </a:prstGeom>
          <a:noFill/>
        </p:spPr>
        <p:txBody>
          <a:bodyPr wrap="square" rtlCol="1">
            <a:spAutoFit/>
          </a:bodyPr>
          <a:lstStyle/>
          <a:p>
            <a:pPr>
              <a:lnSpc>
                <a:spcPct val="150000"/>
              </a:lnSpc>
            </a:pPr>
            <a:r>
              <a:rPr lang="ar-SA" sz="1600" dirty="0">
                <a:latin typeface="Helvetica Neue W23 for SKY Reg" panose="020B0604020202020204" pitchFamily="34" charset="-78"/>
                <a:cs typeface="Helvetica Neue W23 for SKY Reg" panose="020B0604020202020204" pitchFamily="34" charset="-78"/>
              </a:rPr>
              <a:t>يشتمل هذا الكتاب على دراسة علمية للأستاذ/ عبدالسلام </a:t>
            </a:r>
            <a:r>
              <a:rPr lang="ar-SA" sz="1600" dirty="0" err="1">
                <a:latin typeface="Helvetica Neue W23 for SKY Reg" panose="020B0604020202020204" pitchFamily="34" charset="-78"/>
                <a:cs typeface="Helvetica Neue W23 for SKY Reg" panose="020B0604020202020204" pitchFamily="34" charset="-78"/>
              </a:rPr>
              <a:t>الشلاش</a:t>
            </a:r>
            <a:r>
              <a:rPr lang="ar-SA" sz="1600" dirty="0">
                <a:latin typeface="Helvetica Neue W23 for SKY Reg" panose="020B0604020202020204" pitchFamily="34" charset="-78"/>
                <a:cs typeface="Helvetica Neue W23 for SKY Reg" panose="020B0604020202020204" pitchFamily="34" charset="-78"/>
              </a:rPr>
              <a:t> تناولت جانب القياس والإفصاح المحاسبي لعمليات حصر وقسمة التركة من منظور الفقه الإسلامي؛ وذلك من حيث حصر التركة وتقويمها، والوفاء بالالتزامات المتعلقة بها، وإجراء القسمة بين الورثة، والتعرف على التطبيقات العملية المتعلقة بهذه الجوانب؛ من الأنظمة واللوائح التنفيذية، والمعايير المهنية ذات العلاقة في: (المحاسبة، والتقييم، والمراجعة).</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كما اشتملت الدراسة على استطلاع ميداني لوجهة نظر المهتمين في هذا المجال من (قضاة، ومحامين، ومحاسبين قانونيين)؛ حول: متطلبات الإفصاح عن عمليات حصر وقسمة التركة في التقارير المالية الخاصة. وقد طبع الكتاب لدى دار </a:t>
            </a:r>
            <a:r>
              <a:rPr lang="ar-SA" sz="1600" dirty="0" err="1">
                <a:latin typeface="Helvetica Neue W23 for SKY Reg" panose="020B0604020202020204" pitchFamily="34" charset="-78"/>
                <a:cs typeface="Helvetica Neue W23 for SKY Reg" panose="020B0604020202020204" pitchFamily="34" charset="-78"/>
              </a:rPr>
              <a:t>الميمان</a:t>
            </a:r>
            <a:r>
              <a:rPr lang="ar-SA" sz="1600" dirty="0">
                <a:latin typeface="Helvetica Neue W23 for SKY Reg" panose="020B0604020202020204" pitchFamily="34" charset="-78"/>
                <a:cs typeface="Helvetica Neue W23 for SKY Reg" panose="020B0604020202020204" pitchFamily="34" charset="-78"/>
              </a:rPr>
              <a:t> برعاية من الدكتور محمد فداء بهجت وشريكه (محاسبون قانونيون).</a:t>
            </a:r>
          </a:p>
        </p:txBody>
      </p:sp>
    </p:spTree>
    <p:extLst>
      <p:ext uri="{BB962C8B-B14F-4D97-AF65-F5344CB8AC3E}">
        <p14:creationId xmlns:p14="http://schemas.microsoft.com/office/powerpoint/2010/main" val="2263354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FE563AE-EE14-4193-B5FF-826BA032BC7A}"/>
              </a:ext>
            </a:extLst>
          </p:cNvPr>
          <p:cNvSpPr txBox="1"/>
          <p:nvPr/>
        </p:nvSpPr>
        <p:spPr>
          <a:xfrm>
            <a:off x="412456" y="0"/>
            <a:ext cx="11367084"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التعريف بقيادات فريق المكتب</a:t>
            </a:r>
          </a:p>
        </p:txBody>
      </p:sp>
      <p:sp>
        <p:nvSpPr>
          <p:cNvPr id="17" name="مربع نص 16">
            <a:extLst>
              <a:ext uri="{FF2B5EF4-FFF2-40B4-BE49-F238E27FC236}">
                <a16:creationId xmlns:a16="http://schemas.microsoft.com/office/drawing/2014/main" id="{471B84B5-D399-49F9-8FA0-76DE54FE5247}"/>
              </a:ext>
            </a:extLst>
          </p:cNvPr>
          <p:cNvSpPr txBox="1"/>
          <p:nvPr/>
        </p:nvSpPr>
        <p:spPr>
          <a:xfrm>
            <a:off x="4780327" y="1814861"/>
            <a:ext cx="2648121"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الدكتور محمد فداء بهجت</a:t>
            </a:r>
          </a:p>
        </p:txBody>
      </p:sp>
      <p:pic>
        <p:nvPicPr>
          <p:cNvPr id="4" name="صورة 3" descr="\\">
            <a:extLst>
              <a:ext uri="{FF2B5EF4-FFF2-40B4-BE49-F238E27FC236}">
                <a16:creationId xmlns:a16="http://schemas.microsoft.com/office/drawing/2014/main" id="{06E0EB24-2729-47BB-97B1-396E052A2E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4408" y="381682"/>
            <a:ext cx="1099961" cy="1319953"/>
          </a:xfrm>
          <a:prstGeom prst="rect">
            <a:avLst/>
          </a:prstGeom>
          <a:ln>
            <a:noFill/>
          </a:ln>
          <a:effectLst>
            <a:outerShdw blurRad="292100" dist="139700" dir="2700000" algn="tl" rotWithShape="0">
              <a:srgbClr val="333333">
                <a:alpha val="65000"/>
              </a:srgbClr>
            </a:outerShdw>
          </a:effectLst>
        </p:spPr>
      </p:pic>
      <p:sp>
        <p:nvSpPr>
          <p:cNvPr id="19" name="مربع نص 18">
            <a:extLst>
              <a:ext uri="{FF2B5EF4-FFF2-40B4-BE49-F238E27FC236}">
                <a16:creationId xmlns:a16="http://schemas.microsoft.com/office/drawing/2014/main" id="{A0A6F937-D375-4C26-B64F-ED7D3063C570}"/>
              </a:ext>
            </a:extLst>
          </p:cNvPr>
          <p:cNvSpPr txBox="1"/>
          <p:nvPr/>
        </p:nvSpPr>
        <p:spPr>
          <a:xfrm>
            <a:off x="5658024" y="2194368"/>
            <a:ext cx="875948" cy="307777"/>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شريك</a:t>
            </a:r>
          </a:p>
        </p:txBody>
      </p:sp>
      <p:sp>
        <p:nvSpPr>
          <p:cNvPr id="6" name="Rectangle 2">
            <a:extLst>
              <a:ext uri="{FF2B5EF4-FFF2-40B4-BE49-F238E27FC236}">
                <a16:creationId xmlns:a16="http://schemas.microsoft.com/office/drawing/2014/main" id="{0835B7C2-6F98-4420-8633-DB47CFE22C7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8" name="مستطيل 7">
            <a:extLst>
              <a:ext uri="{FF2B5EF4-FFF2-40B4-BE49-F238E27FC236}">
                <a16:creationId xmlns:a16="http://schemas.microsoft.com/office/drawing/2014/main" id="{54EA8372-3515-4D2F-804B-CE065FDB886E}"/>
              </a:ext>
            </a:extLst>
          </p:cNvPr>
          <p:cNvSpPr/>
          <p:nvPr/>
        </p:nvSpPr>
        <p:spPr>
          <a:xfrm>
            <a:off x="412456" y="2491249"/>
            <a:ext cx="11367084" cy="4124206"/>
          </a:xfrm>
          <a:prstGeom prst="rect">
            <a:avLst/>
          </a:prstGeom>
        </p:spPr>
        <p:txBody>
          <a:bodyPr wrap="square">
            <a:spAutoFit/>
          </a:bodyPr>
          <a:lstStyle/>
          <a:p>
            <a:pPr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الدكتور بهجت، حاصل على درجة الدكتوراه في المحاسبة وإدارة الأعمال من جامعة ولاية متشجن، وقد تدرج في السلم الأكاديمي بجامعة الملك عبد العزيز بجدة إلى أن وصل إلى درجة أستاذ وبذلك أصبح أول مواطن سعودي يحصل على درجة الأستاذية في المحاسبة في جامعة الملك عبد العزيز، وقد تقلد خلال عمله منصب رئيس قسم المحاسبة بالجامعة.</a:t>
            </a:r>
            <a:endParaRPr lang="en-US" altLang="ar-SA" sz="1600" dirty="0">
              <a:latin typeface="Helvetica Neue W23 for SKY Reg" panose="020B0604020202020204" pitchFamily="34" charset="-78"/>
              <a:cs typeface="Helvetica Neue W23 for SKY Reg" panose="020B0604020202020204" pitchFamily="34" charset="-78"/>
            </a:endParaRPr>
          </a:p>
          <a:p>
            <a:pPr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وللدكتور بهجت خبرة عملية متنوعة قرابة الخمسة وثلاثون عاما في مجالات الاستشارات والأبحاث والدراسات والتدريب. فقد عمل مستشاراً غير متفرغ بديوان المراقبة العامة ومستشاراً لهيئة معايير المحاسبة والمراجعة للمصارف والمؤسسات المالية الإسلامية، كما شغل مناصب قيادية في مؤسستين صحفيتين من كبرى المؤسسات الصحفية، ثم شغل منصب الشريك المدير لإحدى الشركات العالمية الكبرى في مجال الاستشارات ساهم خلالها في الإشراف على العديد من المشاريع الاستشارية قبل أن يؤسس مكتب الدكتور/ محمد فداء بهجت محاسبون ومراجعون قانونيون والذي قدم من خلاله العديد من الخدمات المهنية في مجالات التقييم والمراجعة والاستشارات والخبرة القضائية وتصفية التركات والشركات والحراسات القضائية.</a:t>
            </a:r>
            <a:endParaRPr lang="en-US" altLang="ar-SA" sz="1600" dirty="0">
              <a:latin typeface="Helvetica Neue W23 for SKY Reg" panose="020B0604020202020204" pitchFamily="34" charset="-78"/>
              <a:cs typeface="Helvetica Neue W23 for SKY Reg" panose="020B0604020202020204" pitchFamily="34" charset="-78"/>
            </a:endParaRPr>
          </a:p>
          <a:p>
            <a:pPr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600" b="1"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وحرص الدكتور بهجت بالحصول على عضوية الهيئة السعودية للمقيمين المعتمدين منذ انشاء فرع تقييم المنشآت الاقتصادية فحصل على عضويتها المؤقتة ثم عضوية المقيم المعتمد ضمن الدفعة الاولى للمقيمين المعتمدين واجتاز الاختبار المتطلب للحصول على عضوية زميل</a:t>
            </a:r>
            <a:endParaRPr lang="ar-SA" altLang="ja-JP" sz="1600" dirty="0">
              <a:latin typeface="Helvetica Neue W23 for SKY Reg" panose="020B0604020202020204" pitchFamily="34" charset="-78"/>
              <a:cs typeface="Helvetica Neue W23 for SKY Reg" panose="020B0604020202020204" pitchFamily="34" charset="-78"/>
            </a:endParaRPr>
          </a:p>
        </p:txBody>
      </p:sp>
    </p:spTree>
    <p:extLst>
      <p:ext uri="{BB962C8B-B14F-4D97-AF65-F5344CB8AC3E}">
        <p14:creationId xmlns:p14="http://schemas.microsoft.com/office/powerpoint/2010/main" val="1662822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FE563AE-EE14-4193-B5FF-826BA032BC7A}"/>
              </a:ext>
            </a:extLst>
          </p:cNvPr>
          <p:cNvSpPr txBox="1"/>
          <p:nvPr/>
        </p:nvSpPr>
        <p:spPr>
          <a:xfrm>
            <a:off x="412456" y="0"/>
            <a:ext cx="11367084"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يتبع.. تعريف الدكتور محمد فداء بهجت</a:t>
            </a:r>
          </a:p>
        </p:txBody>
      </p:sp>
      <p:sp>
        <p:nvSpPr>
          <p:cNvPr id="6" name="Rectangle 2">
            <a:extLst>
              <a:ext uri="{FF2B5EF4-FFF2-40B4-BE49-F238E27FC236}">
                <a16:creationId xmlns:a16="http://schemas.microsoft.com/office/drawing/2014/main" id="{0835B7C2-6F98-4420-8633-DB47CFE22C7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8" name="مستطيل 7">
            <a:extLst>
              <a:ext uri="{FF2B5EF4-FFF2-40B4-BE49-F238E27FC236}">
                <a16:creationId xmlns:a16="http://schemas.microsoft.com/office/drawing/2014/main" id="{54EA8372-3515-4D2F-804B-CE065FDB886E}"/>
              </a:ext>
            </a:extLst>
          </p:cNvPr>
          <p:cNvSpPr/>
          <p:nvPr/>
        </p:nvSpPr>
        <p:spPr>
          <a:xfrm>
            <a:off x="357228" y="1952165"/>
            <a:ext cx="11367084" cy="3754874"/>
          </a:xfrm>
          <a:prstGeom prst="rect">
            <a:avLst/>
          </a:prstGeom>
        </p:spPr>
        <p:txBody>
          <a:bodyPr wrap="square">
            <a:spAutoFit/>
          </a:bodyPr>
          <a:lstStyle/>
          <a:p>
            <a:pPr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كما ساهم الدكتور بهجت في أنشطة الهيئة السعودية للمحاسبين القانونيين منذ إنشائها، فقد شغل منصب نائب رئيس لجنة سلوك وآداب المهنة، رئيس لجنة معايير المراجعة ورئيس لجنة معايير المحاسبة، عضوية مجلس إدارة الهيئة. كما شغل الدكتور بهجت عضوية مجموعة الخبراء مع منظمة </a:t>
            </a:r>
            <a:r>
              <a:rPr lang="ar-SA" altLang="ar-SA" sz="1600" dirty="0" err="1">
                <a:latin typeface="Helvetica Neue W23 for SKY Reg" panose="020B0604020202020204" pitchFamily="34" charset="-78"/>
                <a:ea typeface="Times New Roman" panose="02020603050405020304" pitchFamily="18" charset="0"/>
                <a:cs typeface="Helvetica Neue W23 for SKY Reg" panose="020B0604020202020204" pitchFamily="34" charset="-78"/>
              </a:rPr>
              <a:t>الأنتوساي</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(المنظمة الدولية للأجهزة العليا للرقابة المالية العامة والمحاسبة) وعضوية مجموعة عمل لدى </a:t>
            </a:r>
            <a:r>
              <a:rPr lang="en-US" altLang="ar-SA" sz="1600" b="1"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IAASB</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(مجلس معايير المراجعة والتأكيدات الدولي) وعضوية مجلس إدارة الاتحاد العربي للتحكيم الإلكتروني كما أنه محكم معتمد لدى وزارة العدل، كل هذه المؤهلات ساهمت في ترشيح الدكتور بهجت لمنصب وكيل الأمين العام للأمم المتحدة للرقابة الداخلية.</a:t>
            </a:r>
            <a:endParaRPr lang="en-US" altLang="ar-SA" sz="1600" dirty="0">
              <a:latin typeface="Helvetica Neue W23 for SKY Reg" panose="020B0604020202020204" pitchFamily="34" charset="-78"/>
              <a:cs typeface="Helvetica Neue W23 for SKY Reg" panose="020B0604020202020204" pitchFamily="34" charset="-78"/>
            </a:endParaRPr>
          </a:p>
          <a:p>
            <a:pPr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ويحمل الدكتور بهجت سبعة زمالات مهنية فهو من أول من اجتاز اختبار زمالة الهيئة السعودية للمحاسبين القانونيين في دورته الأولى ومن الدفعة الاولى لل</a:t>
            </a:r>
            <a:r>
              <a:rPr lang="ar-SA" altLang="ja-JP" sz="1600" dirty="0">
                <a:latin typeface="Helvetica Neue W23 for SKY Reg" panose="020B0604020202020204" pitchFamily="34" charset="-78"/>
                <a:ea typeface="MS Mincho" panose="02020609040205080304" pitchFamily="49" charset="-128"/>
                <a:cs typeface="Helvetica Neue W23 for SKY Reg" panose="020B0604020202020204" pitchFamily="34" charset="-78"/>
              </a:rPr>
              <a:t>مقيمين المعتمدين من الهيئة السعودية للمقيمين المعتمدين بفرع المنشآت الاقتصادية</a:t>
            </a:r>
            <a:r>
              <a:rPr lang="ar-SA" altLang="ja-JP"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كما انه تحصل على زمالة المعهد الامريكي للمحاسبين القانونيين </a:t>
            </a:r>
            <a:r>
              <a:rPr lang="en-US" altLang="ja-JP" sz="1600" b="1"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CPA</a:t>
            </a:r>
            <a:r>
              <a:rPr lang="ar-SA" altLang="ja-JP"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وزمالة المراجعة الداخلية </a:t>
            </a:r>
            <a:r>
              <a:rPr lang="en-US" altLang="ja-JP" sz="1600" b="1"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CIA</a:t>
            </a:r>
            <a:r>
              <a:rPr lang="ar-SA" altLang="ja-JP"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وزمالة المحاسبة الإدارية </a:t>
            </a:r>
            <a:r>
              <a:rPr lang="en-US" altLang="ja-JP" sz="1600" b="1"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CMA</a:t>
            </a:r>
            <a:r>
              <a:rPr lang="ar-SA" altLang="ja-JP"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وزمالة الإدارة المالية </a:t>
            </a:r>
            <a:r>
              <a:rPr lang="en-US" altLang="ja-JP" sz="1600" b="1"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CFM</a:t>
            </a:r>
            <a:r>
              <a:rPr lang="ar-SA" altLang="ja-JP"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وزمالة جمعية فاحصي الغش والاحتيال </a:t>
            </a:r>
            <a:r>
              <a:rPr lang="en-US" altLang="ja-JP" sz="1600" b="1"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CFE</a:t>
            </a:r>
            <a:r>
              <a:rPr lang="ar-SA" altLang="ja-JP"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وزمالة جمعية المحاسبيين القانونيين القضائيين </a:t>
            </a:r>
            <a:r>
              <a:rPr lang="en-US" altLang="ja-JP" sz="1600" b="1"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FCPA</a:t>
            </a:r>
            <a:r>
              <a:rPr lang="ar-SA" altLang="ja-JP"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وهو محاسب قانوني ومستشار إداري ومستشار تربوي ومترجم مرخص ومحكم معتمد بوزارة العدل،. كما أنه محاسب قانوني معتمد بولاية الينوي بالولايات المتحدة الامريكية.</a:t>
            </a:r>
            <a:endParaRPr lang="ar-SA" altLang="ja-JP" sz="1600" dirty="0">
              <a:latin typeface="Helvetica Neue W23 for SKY Reg" panose="020B0604020202020204" pitchFamily="34" charset="-78"/>
              <a:cs typeface="Helvetica Neue W23 for SKY Reg" panose="020B0604020202020204" pitchFamily="34" charset="-78"/>
            </a:endParaRPr>
          </a:p>
        </p:txBody>
      </p:sp>
      <p:pic>
        <p:nvPicPr>
          <p:cNvPr id="18" name="صورة 17" descr="\\">
            <a:extLst>
              <a:ext uri="{FF2B5EF4-FFF2-40B4-BE49-F238E27FC236}">
                <a16:creationId xmlns:a16="http://schemas.microsoft.com/office/drawing/2014/main" id="{BB02521D-9CC1-4975-81E3-4D07D9ABAA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1248" y="468435"/>
            <a:ext cx="1099961" cy="131995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94773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FE563AE-EE14-4193-B5FF-826BA032BC7A}"/>
              </a:ext>
            </a:extLst>
          </p:cNvPr>
          <p:cNvSpPr txBox="1"/>
          <p:nvPr/>
        </p:nvSpPr>
        <p:spPr>
          <a:xfrm>
            <a:off x="412456" y="0"/>
            <a:ext cx="11367084"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التعريف بقيادات فريق المكتب</a:t>
            </a:r>
          </a:p>
        </p:txBody>
      </p:sp>
      <p:sp>
        <p:nvSpPr>
          <p:cNvPr id="17" name="مربع نص 16">
            <a:extLst>
              <a:ext uri="{FF2B5EF4-FFF2-40B4-BE49-F238E27FC236}">
                <a16:creationId xmlns:a16="http://schemas.microsoft.com/office/drawing/2014/main" id="{471B84B5-D399-49F9-8FA0-76DE54FE5247}"/>
              </a:ext>
            </a:extLst>
          </p:cNvPr>
          <p:cNvSpPr txBox="1"/>
          <p:nvPr/>
        </p:nvSpPr>
        <p:spPr>
          <a:xfrm>
            <a:off x="4780327" y="1814861"/>
            <a:ext cx="2648121"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خالد بن محمد فداء بهجت </a:t>
            </a:r>
          </a:p>
        </p:txBody>
      </p:sp>
      <p:sp>
        <p:nvSpPr>
          <p:cNvPr id="19" name="مربع نص 18">
            <a:extLst>
              <a:ext uri="{FF2B5EF4-FFF2-40B4-BE49-F238E27FC236}">
                <a16:creationId xmlns:a16="http://schemas.microsoft.com/office/drawing/2014/main" id="{A0A6F937-D375-4C26-B64F-ED7D3063C570}"/>
              </a:ext>
            </a:extLst>
          </p:cNvPr>
          <p:cNvSpPr txBox="1"/>
          <p:nvPr/>
        </p:nvSpPr>
        <p:spPr>
          <a:xfrm>
            <a:off x="5658024" y="2194368"/>
            <a:ext cx="875948" cy="307777"/>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شريك</a:t>
            </a:r>
          </a:p>
        </p:txBody>
      </p:sp>
      <p:sp>
        <p:nvSpPr>
          <p:cNvPr id="6" name="Rectangle 2">
            <a:extLst>
              <a:ext uri="{FF2B5EF4-FFF2-40B4-BE49-F238E27FC236}">
                <a16:creationId xmlns:a16="http://schemas.microsoft.com/office/drawing/2014/main" id="{0835B7C2-6F98-4420-8633-DB47CFE22C7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8" name="مستطيل 7">
            <a:extLst>
              <a:ext uri="{FF2B5EF4-FFF2-40B4-BE49-F238E27FC236}">
                <a16:creationId xmlns:a16="http://schemas.microsoft.com/office/drawing/2014/main" id="{54EA8372-3515-4D2F-804B-CE065FDB886E}"/>
              </a:ext>
            </a:extLst>
          </p:cNvPr>
          <p:cNvSpPr/>
          <p:nvPr/>
        </p:nvSpPr>
        <p:spPr>
          <a:xfrm>
            <a:off x="615544" y="2471402"/>
            <a:ext cx="11125552" cy="4124206"/>
          </a:xfrm>
          <a:prstGeom prst="rect">
            <a:avLst/>
          </a:prstGeom>
        </p:spPr>
        <p:txBody>
          <a:bodyPr wrap="square">
            <a:spAutoFit/>
          </a:bodyPr>
          <a:lstStyle/>
          <a:p>
            <a:pPr lvl="0"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حصل خالد بهجت على بكالوريوس علوم المحاسبة بمرتبة الشرف من كلية الإدارة الصناعية بجامعة الملك فهد للبترول والمعادن كما حصل على درجة الماجستير في الإدارة العالمية والتسويق من كيلة الإدارة الأولى عالمياً في تخصص الادارة العالمية </a:t>
            </a:r>
            <a:r>
              <a:rPr lang="ar-SA" altLang="ar-SA" sz="1600" dirty="0" err="1">
                <a:latin typeface="Helvetica Neue W23 for SKY Reg" panose="020B0604020202020204" pitchFamily="34" charset="-78"/>
                <a:ea typeface="Times New Roman" panose="02020603050405020304" pitchFamily="18" charset="0"/>
                <a:cs typeface="Helvetica Neue W23 for SKY Reg" panose="020B0604020202020204" pitchFamily="34" charset="-78"/>
              </a:rPr>
              <a:t>ثندر</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بيرد بولاية اريزونا بالولايات المتحدة الأمريكية.</a:t>
            </a:r>
          </a:p>
          <a:p>
            <a:pPr lvl="0"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ولخالد بهجت خبرة متنوعة في مجالات الاستشارات والتدريب والمراجعة الخارجية وريادة الأعمال والتقييم وقد قدم خدمات استشارية لعدد من الشركات والمؤسسات المحلية كما قدم خدمات استشارية لعدد من الشركات والمؤسسات العالمية خلال دراسته لمرحلة الماجستير في كل من أريزونا وتكساس بالولايات المتحدة الأمريكية وعدد من دول أمريكا اللاتينية، كما تدرج لدى إحدى الشركات العالمية الكبرى في مجال المحاسبة والاستشارات إلى منصب مشرف مراجعة ساهم خلالها في الإشراف على العديد من مشاريع مراجعة القوائم المالية للشركات والمؤسسات وتجاوزت إيرادات محفظة الشركات التي يراجعها حينئذ 2 مليار ريال سنوياً، كما انه تم انتخابه نائبًا لرئيس لجنة المحاسبين القانونيين بالغرفة التجارية بجدة وهو مرشح الهيئة السعودية للمقيميين المعتمدين في اللجنة التعليمية للمعهد الدولي لمقيمي الأعمال وهو عضو لجنة سلوك وآداب المهنة بالهيئة السعودية للمحاسبين القانونيين وعضو لجنة ساعات الخبرة بالهيئة السعودية للمقيمين المعتمدين. وقد شارك خالد بهجت في عمليات تقييم خدمات ومنشآت كما شارك في إعداد تقارير الخبرة القضائية وإدارة تصفيات الشركات والتركات والحراسات القضائية.</a:t>
            </a:r>
          </a:p>
        </p:txBody>
      </p:sp>
      <p:pic>
        <p:nvPicPr>
          <p:cNvPr id="5" name="صورة 4" descr="صورة تحتوي على حائط, رجل, داخلي, ثياب&#10;&#10;تم إنشاء الوصف تلقائياً">
            <a:extLst>
              <a:ext uri="{FF2B5EF4-FFF2-40B4-BE49-F238E27FC236}">
                <a16:creationId xmlns:a16="http://schemas.microsoft.com/office/drawing/2014/main" id="{069364CE-E319-40AB-AB8A-1BFF9BF6F8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2108" y="412411"/>
            <a:ext cx="1284558" cy="128455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57059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FE563AE-EE14-4193-B5FF-826BA032BC7A}"/>
              </a:ext>
            </a:extLst>
          </p:cNvPr>
          <p:cNvSpPr txBox="1"/>
          <p:nvPr/>
        </p:nvSpPr>
        <p:spPr>
          <a:xfrm>
            <a:off x="412456" y="0"/>
            <a:ext cx="11367084"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يتبع.. تعريف خالد بن محمد بهجت</a:t>
            </a:r>
          </a:p>
        </p:txBody>
      </p:sp>
      <p:sp>
        <p:nvSpPr>
          <p:cNvPr id="6" name="Rectangle 2">
            <a:extLst>
              <a:ext uri="{FF2B5EF4-FFF2-40B4-BE49-F238E27FC236}">
                <a16:creationId xmlns:a16="http://schemas.microsoft.com/office/drawing/2014/main" id="{0835B7C2-6F98-4420-8633-DB47CFE22C7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8" name="مستطيل 7">
            <a:extLst>
              <a:ext uri="{FF2B5EF4-FFF2-40B4-BE49-F238E27FC236}">
                <a16:creationId xmlns:a16="http://schemas.microsoft.com/office/drawing/2014/main" id="{54EA8372-3515-4D2F-804B-CE065FDB886E}"/>
              </a:ext>
            </a:extLst>
          </p:cNvPr>
          <p:cNvSpPr/>
          <p:nvPr/>
        </p:nvSpPr>
        <p:spPr>
          <a:xfrm>
            <a:off x="412456" y="2217259"/>
            <a:ext cx="11367084" cy="3385542"/>
          </a:xfrm>
          <a:prstGeom prst="rect">
            <a:avLst/>
          </a:prstGeom>
        </p:spPr>
        <p:txBody>
          <a:bodyPr wrap="square">
            <a:spAutoFit/>
          </a:bodyPr>
          <a:lstStyle/>
          <a:p>
            <a:pPr lvl="0" algn="justLow"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يحمل خالد ثمان شهادات مهنية فهو محاسب قانوني مرخص بالمملكة العربية السعودية بالرخصة رقم (485) وحاصل على الزمالة السعودية للمحاسبين القانونيين ومقيم منشآت اقتصادية معتمد من الهيئة السعودية للمقيمين المعتمدين، كما أنه تحصل على زمالة المعهد الأمريكي للمحاسبين القانونيين </a:t>
            </a:r>
            <a:r>
              <a:rPr lang="en-US"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CPA </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وزمالة المراقب والمدقق الشرعي </a:t>
            </a:r>
            <a:r>
              <a:rPr lang="en-US"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CSAA </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الصادرة من هيئة المحاسبة والمراجعة للمؤسسات المالية الإسلامية وشهادة الأهلية في المصرفية الإسلامية </a:t>
            </a:r>
            <a:r>
              <a:rPr lang="en-US"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IFQ </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من المعهد المعتمد للاستثمار والأوراق المالية بالمملكة المتحدة، والشهادة العامة للتعامل في الأوراق المالية </a:t>
            </a:r>
            <a:r>
              <a:rPr lang="en-US"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CME-1 </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من هيئة السوق المالية السعودية و شهادة المراجعة العالمية </a:t>
            </a:r>
            <a:r>
              <a:rPr lang="en-US"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CERTIA </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وشهادة المحاسبة العالمية </a:t>
            </a:r>
            <a:r>
              <a:rPr lang="en-US"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CERTIFR </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من جمعية المحاسبين القانونيين المعتمدين بالمملكة المتحدة </a:t>
            </a:r>
            <a:r>
              <a:rPr lang="en-US"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ACCA </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 شهادة مدير المنشئات المحترف </a:t>
            </a:r>
            <a:r>
              <a:rPr lang="en-US"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FMP </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من جمعية إدارة المنشئات العالمية. كما أنه محاسب قانوني مرخص له بمزاولة المهنة بولاية </a:t>
            </a:r>
            <a:r>
              <a:rPr lang="ar-SA" altLang="ar-SA" sz="1600" dirty="0" err="1">
                <a:latin typeface="Helvetica Neue W23 for SKY Reg" panose="020B0604020202020204" pitchFamily="34" charset="-78"/>
                <a:ea typeface="Times New Roman" panose="02020603050405020304" pitchFamily="18" charset="0"/>
                <a:cs typeface="Helvetica Neue W23 for SKY Reg" panose="020B0604020202020204" pitchFamily="34" charset="-78"/>
              </a:rPr>
              <a:t>نيوهمبشير</a:t>
            </a: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بالولايات المتحدة الأمريكية. وحصل خالد بهجت على أعلى درجة بالمملكة العربية السعودية في أول اختبار تقييم شركات ومنشآت 200-201 واعلى درجة على دفعته في مادة 202 المقامة من الهيئة السعودية للمقيمين المعتمدين، وقد حصل على ترخيص مقيم معتمد من الهيئة السعودية للمقيمين المعتمدين في فرع المنشآت الاقتصادية.</a:t>
            </a:r>
          </a:p>
        </p:txBody>
      </p:sp>
      <p:pic>
        <p:nvPicPr>
          <p:cNvPr id="5" name="صورة 4" descr="صورة تحتوي على حائط, رجل, داخلي, ثياب&#10;&#10;تم إنشاء الوصف تلقائياً">
            <a:extLst>
              <a:ext uri="{FF2B5EF4-FFF2-40B4-BE49-F238E27FC236}">
                <a16:creationId xmlns:a16="http://schemas.microsoft.com/office/drawing/2014/main" id="{069364CE-E319-40AB-AB8A-1BFF9BF6F8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3719" y="694950"/>
            <a:ext cx="1284558" cy="128455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327701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FE563AE-EE14-4193-B5FF-826BA032BC7A}"/>
              </a:ext>
            </a:extLst>
          </p:cNvPr>
          <p:cNvSpPr txBox="1"/>
          <p:nvPr/>
        </p:nvSpPr>
        <p:spPr>
          <a:xfrm>
            <a:off x="412456" y="0"/>
            <a:ext cx="11367084"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التعريف بقيادات فريق المكتب</a:t>
            </a:r>
          </a:p>
        </p:txBody>
      </p:sp>
      <p:sp>
        <p:nvSpPr>
          <p:cNvPr id="17" name="مربع نص 16">
            <a:extLst>
              <a:ext uri="{FF2B5EF4-FFF2-40B4-BE49-F238E27FC236}">
                <a16:creationId xmlns:a16="http://schemas.microsoft.com/office/drawing/2014/main" id="{471B84B5-D399-49F9-8FA0-76DE54FE5247}"/>
              </a:ext>
            </a:extLst>
          </p:cNvPr>
          <p:cNvSpPr txBox="1"/>
          <p:nvPr/>
        </p:nvSpPr>
        <p:spPr>
          <a:xfrm>
            <a:off x="5150231" y="1822085"/>
            <a:ext cx="1908312"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سيد علي </a:t>
            </a:r>
          </a:p>
        </p:txBody>
      </p:sp>
      <p:sp>
        <p:nvSpPr>
          <p:cNvPr id="19" name="مربع نص 18">
            <a:extLst>
              <a:ext uri="{FF2B5EF4-FFF2-40B4-BE49-F238E27FC236}">
                <a16:creationId xmlns:a16="http://schemas.microsoft.com/office/drawing/2014/main" id="{A0A6F937-D375-4C26-B64F-ED7D3063C570}"/>
              </a:ext>
            </a:extLst>
          </p:cNvPr>
          <p:cNvSpPr txBox="1"/>
          <p:nvPr/>
        </p:nvSpPr>
        <p:spPr>
          <a:xfrm>
            <a:off x="3940553" y="2238400"/>
            <a:ext cx="4327668" cy="307777"/>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مدير تنفيذي – الاستشارات، تقييم المخاطر والتقييم</a:t>
            </a:r>
          </a:p>
        </p:txBody>
      </p:sp>
      <p:sp>
        <p:nvSpPr>
          <p:cNvPr id="6" name="Rectangle 2">
            <a:extLst>
              <a:ext uri="{FF2B5EF4-FFF2-40B4-BE49-F238E27FC236}">
                <a16:creationId xmlns:a16="http://schemas.microsoft.com/office/drawing/2014/main" id="{0835B7C2-6F98-4420-8633-DB47CFE22C7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8" name="مستطيل 7">
            <a:extLst>
              <a:ext uri="{FF2B5EF4-FFF2-40B4-BE49-F238E27FC236}">
                <a16:creationId xmlns:a16="http://schemas.microsoft.com/office/drawing/2014/main" id="{54EA8372-3515-4D2F-804B-CE065FDB886E}"/>
              </a:ext>
            </a:extLst>
          </p:cNvPr>
          <p:cNvSpPr/>
          <p:nvPr/>
        </p:nvSpPr>
        <p:spPr>
          <a:xfrm>
            <a:off x="412456" y="2840431"/>
            <a:ext cx="11367084" cy="2973891"/>
          </a:xfrm>
          <a:prstGeom prst="rect">
            <a:avLst/>
          </a:prstGeom>
        </p:spPr>
        <p:txBody>
          <a:bodyPr wrap="square">
            <a:spAutoFit/>
          </a:bodyPr>
          <a:lstStyle/>
          <a:p>
            <a:pPr lvl="0" algn="justLow"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حصل الأستاذ سيد علي على بكالوريوس العلوم في المحاسبة من جامعة بوردو بالولايات المتحدة الأمريكية مع مرتبة الشرف كما حصل على ماجستير الإدارة المتخصص في نظم المعلومات الإدارية من جامعة </a:t>
            </a:r>
            <a:r>
              <a:rPr lang="ar-SA" altLang="ar-SA" sz="1400" dirty="0" err="1">
                <a:latin typeface="Helvetica Neue W23 for SKY Reg" panose="020B0604020202020204" pitchFamily="34" charset="-78"/>
                <a:ea typeface="Times New Roman" panose="02020603050405020304" pitchFamily="18" charset="0"/>
                <a:cs typeface="Helvetica Neue W23 for SKY Reg" panose="020B0604020202020204" pitchFamily="34" charset="-78"/>
              </a:rPr>
              <a:t>اديلفي</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بالولايات المتحدة الأمريكية مع مرتبة الشرف الأولى.</a:t>
            </a:r>
          </a:p>
          <a:p>
            <a:pPr lvl="0" algn="justLow"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للأستاذ سيد علي خبرة تمتد لأكثر من عشرون عام كانت أغلبها في بيوت الخبرة المحاسبية والاستشارية في العاصمة المالية للولايات المتحدة الأمريكية نيويورك ومن ثم التحق بمكتب الدكتور محمد فداء بهجت منذ عام 2011م. وقد قام بإدارة وتنفيذ العديد من عمليات تقييم المنشآت التجارية والصناعية والخدمية والمشاركة في اعمال تصفية أحد الشركات العالمية الكبرى بالمملكة العربية السعودية.</a:t>
            </a:r>
          </a:p>
          <a:p>
            <a:pPr lvl="0" algn="justLow"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يحمل الأستاذ سيد سبع شهادات مهنية فهو محاسب قانوني مرخص له بمزاولة المهنة بولاية نيويورك بالولايات المتحدة الأمريكية وحاصل على زمالة المعهد الأمريكي للمحاسبين القانونيين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CPA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كما انه مقيم معتمد بالولايات المتحدة الامريكية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ABV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وحاصل على زمالة معهد المراجعين الداخليين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CIA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وشهادة إدارة المخاطر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CRMA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من معهد المراجعين الداخليين وزمالة جمعية تدقيق ومراقبة نظم المعلومات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CISA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هو محاسب إداري عالمي معتمد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CGMA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من معهد المحاسبين الإداريين العالميين المعتمدين بالمملكة المتحدة وحاصل على شهادة معايير المحاسبة الدولية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CERTIFR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من جمعية المحاسبين القانونيين المعتمدين بالمملكة المتحدة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ACCA.</a:t>
            </a:r>
          </a:p>
        </p:txBody>
      </p:sp>
      <p:pic>
        <p:nvPicPr>
          <p:cNvPr id="18" name="Picture 9">
            <a:extLst>
              <a:ext uri="{FF2B5EF4-FFF2-40B4-BE49-F238E27FC236}">
                <a16:creationId xmlns:a16="http://schemas.microsoft.com/office/drawing/2014/main" id="{76414EBF-1E35-4BF6-831C-C203C4070C8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651166" y="416315"/>
            <a:ext cx="1000125" cy="13335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66266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2D8B2E2-B8D6-4946-87E6-CED69E536E42}"/>
              </a:ext>
            </a:extLst>
          </p:cNvPr>
          <p:cNvSpPr txBox="1"/>
          <p:nvPr/>
        </p:nvSpPr>
        <p:spPr>
          <a:xfrm>
            <a:off x="5324735" y="422693"/>
            <a:ext cx="1542530" cy="400110"/>
          </a:xfrm>
          <a:prstGeom prst="rect">
            <a:avLst/>
          </a:prstGeom>
          <a:solidFill>
            <a:srgbClr val="002060"/>
          </a:solidFill>
        </p:spPr>
        <p:txBody>
          <a:bodyPr wrap="square" rtlCol="1">
            <a:spAutoFit/>
          </a:bodyPr>
          <a:lstStyle/>
          <a:p>
            <a:pPr algn="ctr"/>
            <a:r>
              <a:rPr lang="ar-SA" sz="2000" dirty="0">
                <a:solidFill>
                  <a:schemeClr val="bg1"/>
                </a:solidFill>
                <a:latin typeface="Helvetica Neue W23 for SKY Bd" panose="020B0804020202020204" pitchFamily="34" charset="-78"/>
                <a:ea typeface="GE SS Two Bold" panose="020A0503020102020204" pitchFamily="18" charset="-78"/>
                <a:cs typeface="Helvetica Neue W23 for SKY Bd" panose="020B0804020202020204" pitchFamily="34" charset="-78"/>
              </a:rPr>
              <a:t>تعريف عام:</a:t>
            </a:r>
          </a:p>
        </p:txBody>
      </p:sp>
      <p:sp>
        <p:nvSpPr>
          <p:cNvPr id="3" name="مربع نص 2">
            <a:extLst>
              <a:ext uri="{FF2B5EF4-FFF2-40B4-BE49-F238E27FC236}">
                <a16:creationId xmlns:a16="http://schemas.microsoft.com/office/drawing/2014/main" id="{FC03FE38-5CD6-44A8-A862-EACE85E4EAFD}"/>
              </a:ext>
            </a:extLst>
          </p:cNvPr>
          <p:cNvSpPr txBox="1"/>
          <p:nvPr/>
        </p:nvSpPr>
        <p:spPr>
          <a:xfrm>
            <a:off x="846979" y="1040583"/>
            <a:ext cx="10608500" cy="5232202"/>
          </a:xfrm>
          <a:prstGeom prst="rect">
            <a:avLst/>
          </a:prstGeom>
          <a:noFill/>
        </p:spPr>
        <p:txBody>
          <a:bodyPr wrap="square" rtlCol="1">
            <a:spAutoFit/>
          </a:bodyPr>
          <a:lstStyle/>
          <a:p>
            <a:pPr>
              <a:lnSpc>
                <a:spcPct val="150000"/>
              </a:lnSpc>
            </a:pPr>
            <a:r>
              <a:rPr lang="ar-SA" sz="1600" dirty="0">
                <a:latin typeface="Helvetica Neue W23 for SKY Reg" panose="020B0604020202020204" pitchFamily="34" charset="-78"/>
                <a:cs typeface="Helvetica Neue W23 for SKY Reg" panose="020B0604020202020204" pitchFamily="34" charset="-78"/>
              </a:rPr>
              <a:t>تم تأسيس مكتب الدكتور محمد فداء بهجت سنة 1419 هـ (محاسبون قانونيون) وذلك بعد تقاعد سعادة الدكتور محمد فداء بهجت من عمله الأكاديمي مبكراً بعد أن وصل إلى درجة الأستاذية في المحاسبة كأول مواطن سعودي يحصل على هذه الدرجة بجامعة الملك عبد العزيز ومنذ بداية افتتاح المكتب والمكتب يساهم في أعمال مهنية ذات مستوى فكري عالي وذلك بما يتناسب مع التأهيل والخبرة العلمية لمؤسس المكتب ومساهماته الدولية والإقليمية والمحلية.</a:t>
            </a:r>
          </a:p>
          <a:p>
            <a:pPr>
              <a:lnSpc>
                <a:spcPct val="150000"/>
              </a:lnSpc>
            </a:pPr>
            <a:endParaRPr lang="ar-SA" sz="1600" dirty="0">
              <a:latin typeface="Helvetica Neue W23 for SKY Reg" panose="020B0604020202020204" pitchFamily="34" charset="-78"/>
              <a:cs typeface="Helvetica Neue W23 for SKY Reg" panose="020B0604020202020204" pitchFamily="34" charset="-78"/>
            </a:endParaRPr>
          </a:p>
          <a:p>
            <a:pPr>
              <a:lnSpc>
                <a:spcPct val="150000"/>
              </a:lnSpc>
            </a:pPr>
            <a:r>
              <a:rPr lang="ar-SA" sz="1600" dirty="0">
                <a:latin typeface="Helvetica Neue W23 for SKY Reg" panose="020B0604020202020204" pitchFamily="34" charset="-78"/>
                <a:cs typeface="Helvetica Neue W23 for SKY Reg" panose="020B0604020202020204" pitchFamily="34" charset="-78"/>
              </a:rPr>
              <a:t>وقد كان يمارس انشطة التقييم بناءً على قرار معالي وزير التجارة رقم 20064 وتاريخ 08 شعبان 1429ه والذي نص على "الموافقة على قيام من لديه ترخيص لمزاولة مهنة المحاسبة والمراجعة الصادر من وزارة التجارة والصناعة بتقديم خدمات الاستشارات المالية والإدارية والاقتصادية بدون الحاجة للحصول على ترخيص منفرد لتلك الاستشارات"، ومن ثم صدر المرسوم الملكي رقم م/43 وتاريخ 09/07/1433هـ بالموافقة على نظام المقيمين المعتمدين والذي نص في المادة الثالثة منه على أنه "لا يحق لأي شخص ذي صفة طبيعية أو اعتبارية مزاولة مهنة التقييم في أي فرع من فروع التقييم مالم يكن مرخصاً له بمزاولة المهنة في الفرع نفسه" فقد عملنا بمكتب الدكتور محمد فداء بهجت لتحقيق متطلبات الترخيص بفرع تقييم المنشآت الاقتصادية.</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وحصل الدكتور محمد فداء بهجت وشريكه على ترخيص مزاولة مهنة تقييم المنشآت الاقتصادية ضمن أول دفعة للمقيمين المعتمدين بالمملكة العربية السعودية، وذلك بعد خوض سلسة من الاختبارات التي قدمتها الهيئة السعودية للمقيمين المعتمدين "تقييم" وتحقيق متطلبات الخبرة، وأسسا اول شركة تقييم منشآت اقتصادية بالمملكة العربية السعودية. </a:t>
            </a:r>
          </a:p>
        </p:txBody>
      </p:sp>
    </p:spTree>
    <p:extLst>
      <p:ext uri="{BB962C8B-B14F-4D97-AF65-F5344CB8AC3E}">
        <p14:creationId xmlns:p14="http://schemas.microsoft.com/office/powerpoint/2010/main" val="3979988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FE563AE-EE14-4193-B5FF-826BA032BC7A}"/>
              </a:ext>
            </a:extLst>
          </p:cNvPr>
          <p:cNvSpPr txBox="1"/>
          <p:nvPr/>
        </p:nvSpPr>
        <p:spPr>
          <a:xfrm>
            <a:off x="412456" y="0"/>
            <a:ext cx="11367084"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التعريف بقيادات فريق المكتب</a:t>
            </a:r>
          </a:p>
        </p:txBody>
      </p:sp>
      <p:sp>
        <p:nvSpPr>
          <p:cNvPr id="17" name="مربع نص 16">
            <a:extLst>
              <a:ext uri="{FF2B5EF4-FFF2-40B4-BE49-F238E27FC236}">
                <a16:creationId xmlns:a16="http://schemas.microsoft.com/office/drawing/2014/main" id="{471B84B5-D399-49F9-8FA0-76DE54FE5247}"/>
              </a:ext>
            </a:extLst>
          </p:cNvPr>
          <p:cNvSpPr txBox="1"/>
          <p:nvPr/>
        </p:nvSpPr>
        <p:spPr>
          <a:xfrm>
            <a:off x="5035584" y="2331719"/>
            <a:ext cx="1908312"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أحمد جميعي</a:t>
            </a:r>
          </a:p>
        </p:txBody>
      </p:sp>
      <p:sp>
        <p:nvSpPr>
          <p:cNvPr id="6" name="Rectangle 2">
            <a:extLst>
              <a:ext uri="{FF2B5EF4-FFF2-40B4-BE49-F238E27FC236}">
                <a16:creationId xmlns:a16="http://schemas.microsoft.com/office/drawing/2014/main" id="{0835B7C2-6F98-4420-8633-DB47CFE22C7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8" name="مستطيل 7">
            <a:extLst>
              <a:ext uri="{FF2B5EF4-FFF2-40B4-BE49-F238E27FC236}">
                <a16:creationId xmlns:a16="http://schemas.microsoft.com/office/drawing/2014/main" id="{54EA8372-3515-4D2F-804B-CE065FDB886E}"/>
              </a:ext>
            </a:extLst>
          </p:cNvPr>
          <p:cNvSpPr/>
          <p:nvPr/>
        </p:nvSpPr>
        <p:spPr>
          <a:xfrm>
            <a:off x="444268" y="3243102"/>
            <a:ext cx="11367084" cy="1681229"/>
          </a:xfrm>
          <a:prstGeom prst="rect">
            <a:avLst/>
          </a:prstGeom>
        </p:spPr>
        <p:txBody>
          <a:bodyPr wrap="square">
            <a:spAutoFit/>
          </a:bodyPr>
          <a:lstStyle/>
          <a:p>
            <a:pPr lvl="0" algn="justLow"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حاصل على بكالوريوس التجارة شعبة المحاسبة والمالية من جامعة الإسكندرية، وحصل على شهادة المراجعة العالمية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CERTIA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وشهادة المحاسبة العالمية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CERTIFR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من جمعية المحاسبين القانونيين المعتمدين بالمملكة المتحدة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ACCA.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كما انه محاسب اداري معتمد</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CMA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وزميل معهد المحاسبين الإداريين، كما انه ينتسب لمعهد المحللين الماليين المعتمدين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CFA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واجتاز المرحلة الاولى من اختبارهم. وله خبرة متنوعة في قطاعات التصنيع، المقاولات، التطوير العقاري، التجزئة. وقد شارك الأستاذ أحمد في العديد من عمليات تقييم المنشآت التجارية والصناعية والخدمية وتصفية أحد الشركات العالمية الكبرى بالمملكة العربية السعودية، بالإضافة لعمليات الخبرة المحاسبية والحراسة القضائية وتصفية التركات.</a:t>
            </a:r>
            <a:endPar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p:txBody>
      </p:sp>
      <p:pic>
        <p:nvPicPr>
          <p:cNvPr id="20" name="Picture 4">
            <a:extLst>
              <a:ext uri="{FF2B5EF4-FFF2-40B4-BE49-F238E27FC236}">
                <a16:creationId xmlns:a16="http://schemas.microsoft.com/office/drawing/2014/main" id="{77E46567-B7B6-4C67-A2EE-DB19D5FDD294}"/>
              </a:ext>
            </a:extLst>
          </p:cNvPr>
          <p:cNvPicPr/>
          <p:nvPr/>
        </p:nvPicPr>
        <p:blipFill rotWithShape="1">
          <a:blip r:embed="rId2" cstate="print">
            <a:extLst>
              <a:ext uri="{28A0092B-C50C-407E-A947-70E740481C1C}">
                <a14:useLocalDpi xmlns:a14="http://schemas.microsoft.com/office/drawing/2010/main" val="0"/>
              </a:ext>
            </a:extLst>
          </a:blip>
          <a:srcRect l="-2031" t="9746" r="2920" b="23392"/>
          <a:stretch/>
        </p:blipFill>
        <p:spPr bwMode="auto">
          <a:xfrm>
            <a:off x="5408781" y="794387"/>
            <a:ext cx="1161919" cy="120014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1871669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FE563AE-EE14-4193-B5FF-826BA032BC7A}"/>
              </a:ext>
            </a:extLst>
          </p:cNvPr>
          <p:cNvSpPr txBox="1"/>
          <p:nvPr/>
        </p:nvSpPr>
        <p:spPr>
          <a:xfrm>
            <a:off x="412456" y="0"/>
            <a:ext cx="11367084"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التعريف بقيادات فريق المكتب</a:t>
            </a:r>
          </a:p>
        </p:txBody>
      </p:sp>
      <p:sp>
        <p:nvSpPr>
          <p:cNvPr id="17" name="مربع نص 16">
            <a:extLst>
              <a:ext uri="{FF2B5EF4-FFF2-40B4-BE49-F238E27FC236}">
                <a16:creationId xmlns:a16="http://schemas.microsoft.com/office/drawing/2014/main" id="{471B84B5-D399-49F9-8FA0-76DE54FE5247}"/>
              </a:ext>
            </a:extLst>
          </p:cNvPr>
          <p:cNvSpPr txBox="1"/>
          <p:nvPr/>
        </p:nvSpPr>
        <p:spPr>
          <a:xfrm>
            <a:off x="5035584" y="2331719"/>
            <a:ext cx="1908312"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عبدالسلام </a:t>
            </a:r>
            <a:r>
              <a:rPr lang="ar-SA" sz="1400" dirty="0" err="1">
                <a:solidFill>
                  <a:schemeClr val="bg1"/>
                </a:solidFill>
                <a:latin typeface="Helvetica Neue W23 for SKY Bd" panose="020B0804020202020204" pitchFamily="34" charset="-78"/>
                <a:cs typeface="Helvetica Neue W23 for SKY Bd" panose="020B0804020202020204" pitchFamily="34" charset="-78"/>
              </a:rPr>
              <a:t>الشلاش</a:t>
            </a:r>
            <a:endParaRPr lang="ar-SA" sz="1400" dirty="0">
              <a:solidFill>
                <a:schemeClr val="bg1"/>
              </a:solidFill>
              <a:latin typeface="Helvetica Neue W23 for SKY Bd" panose="020B0804020202020204" pitchFamily="34" charset="-78"/>
              <a:cs typeface="Helvetica Neue W23 for SKY Bd" panose="020B0804020202020204" pitchFamily="34" charset="-78"/>
            </a:endParaRPr>
          </a:p>
        </p:txBody>
      </p:sp>
      <p:sp>
        <p:nvSpPr>
          <p:cNvPr id="6" name="Rectangle 2">
            <a:extLst>
              <a:ext uri="{FF2B5EF4-FFF2-40B4-BE49-F238E27FC236}">
                <a16:creationId xmlns:a16="http://schemas.microsoft.com/office/drawing/2014/main" id="{0835B7C2-6F98-4420-8633-DB47CFE22C7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8" name="مستطيل 7">
            <a:extLst>
              <a:ext uri="{FF2B5EF4-FFF2-40B4-BE49-F238E27FC236}">
                <a16:creationId xmlns:a16="http://schemas.microsoft.com/office/drawing/2014/main" id="{54EA8372-3515-4D2F-804B-CE065FDB886E}"/>
              </a:ext>
            </a:extLst>
          </p:cNvPr>
          <p:cNvSpPr/>
          <p:nvPr/>
        </p:nvSpPr>
        <p:spPr>
          <a:xfrm>
            <a:off x="444268" y="3243102"/>
            <a:ext cx="11367084" cy="2650726"/>
          </a:xfrm>
          <a:prstGeom prst="rect">
            <a:avLst/>
          </a:prstGeom>
        </p:spPr>
        <p:txBody>
          <a:bodyPr wrap="square">
            <a:spAutoFit/>
          </a:bodyPr>
          <a:lstStyle/>
          <a:p>
            <a:pPr lvl="0" algn="justLow"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حاصل على بكالوريوس المحاسبة من جامعة أم القرى، وعلى ماجستير المحاسبة من جامعة الملك عبد العزيز وكانت رسالته العلمية في مجال المحاسبة القضائية بعنوان: (المحاسبة عن عمليات حصر وقسمة التركة من منظور الفقه الإسلامي)، وجرى طباعتها في عام 1439هـ لدى دار </a:t>
            </a:r>
            <a:r>
              <a:rPr lang="ar-SA" altLang="ar-SA" sz="1400" dirty="0" err="1">
                <a:latin typeface="Helvetica Neue W23 for SKY Reg" panose="020B0604020202020204" pitchFamily="34" charset="-78"/>
                <a:ea typeface="Times New Roman" panose="02020603050405020304" pitchFamily="18" charset="0"/>
                <a:cs typeface="Helvetica Neue W23 for SKY Reg" panose="020B0604020202020204" pitchFamily="34" charset="-78"/>
              </a:rPr>
              <a:t>الميمان</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 وحاصل على زمالة المراقب والمدقق الشرعي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CSAA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الصادرة من هيئة المحاسبة والمراجعة للمؤسسات المالية الإسلامية، وحاصل على شهادة مؤهل في التمويل الإسلامي </a:t>
            </a:r>
            <a:r>
              <a:rPr lang="en-US"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IFQ </a:t>
            </a: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من المعهد المعتمد للاستثمار والأوراق المالية بالمملكة المتحدة، كما يدرس حالياً في بكالوريوس الأنظمة (القانون) بجامعة الإمام محمد بن سعود الإسلامية.</a:t>
            </a:r>
          </a:p>
          <a:p>
            <a:pPr lvl="0" algn="justLow"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وقد شارك في ملتقى قضاء الأول لعام 1439هـ (قسمة التركات) كمتحدث ضمن جلسات الملتقى ببحث عن: (الإفصاح عن عمليات حصر وقسمة التركة في التقارير المالية الخاصة).</a:t>
            </a:r>
          </a:p>
          <a:p>
            <a:pPr lvl="0" algn="justLow"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4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وله خبرة متنوعة تزيد عن عشر سنوات في قطاعات متنوعة من التطوير العقاري، وخدمات حجاج الداخل، وخدمات المصرفية الإسلامية، كما عمل بالإدارة المالية بوزارة العدل.</a:t>
            </a:r>
          </a:p>
        </p:txBody>
      </p:sp>
      <p:pic>
        <p:nvPicPr>
          <p:cNvPr id="18" name="Picture 4">
            <a:extLst>
              <a:ext uri="{FF2B5EF4-FFF2-40B4-BE49-F238E27FC236}">
                <a16:creationId xmlns:a16="http://schemas.microsoft.com/office/drawing/2014/main" id="{9479443A-7C44-44E8-A81C-E7F16E5BC5CF}"/>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5384293" y="801730"/>
            <a:ext cx="1210893" cy="138056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368436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FE563AE-EE14-4193-B5FF-826BA032BC7A}"/>
              </a:ext>
            </a:extLst>
          </p:cNvPr>
          <p:cNvSpPr txBox="1"/>
          <p:nvPr/>
        </p:nvSpPr>
        <p:spPr>
          <a:xfrm>
            <a:off x="412456" y="0"/>
            <a:ext cx="11367084" cy="307777"/>
          </a:xfrm>
          <a:prstGeom prst="rect">
            <a:avLst/>
          </a:prstGeom>
          <a:solidFill>
            <a:srgbClr val="002060"/>
          </a:solidFill>
        </p:spPr>
        <p:txBody>
          <a:bodyPr wrap="square" rtlCol="1">
            <a:spAutoFit/>
          </a:bodyPr>
          <a:lstStyle/>
          <a:p>
            <a:pPr algn="ctr"/>
            <a:r>
              <a:rPr lang="ar-SA" sz="1400" dirty="0">
                <a:solidFill>
                  <a:schemeClr val="bg1"/>
                </a:solidFill>
                <a:latin typeface="Helvetica Neue W23 for SKY Bd" panose="020B0804020202020204" pitchFamily="34" charset="-78"/>
                <a:cs typeface="Helvetica Neue W23 for SKY Bd" panose="020B0804020202020204" pitchFamily="34" charset="-78"/>
              </a:rPr>
              <a:t>التعريف بقيادات فريق المكتب</a:t>
            </a:r>
          </a:p>
        </p:txBody>
      </p:sp>
      <p:sp>
        <p:nvSpPr>
          <p:cNvPr id="17" name="مربع نص 16">
            <a:extLst>
              <a:ext uri="{FF2B5EF4-FFF2-40B4-BE49-F238E27FC236}">
                <a16:creationId xmlns:a16="http://schemas.microsoft.com/office/drawing/2014/main" id="{471B84B5-D399-49F9-8FA0-76DE54FE5247}"/>
              </a:ext>
            </a:extLst>
          </p:cNvPr>
          <p:cNvSpPr txBox="1"/>
          <p:nvPr/>
        </p:nvSpPr>
        <p:spPr>
          <a:xfrm>
            <a:off x="4480464" y="1626518"/>
            <a:ext cx="3231065" cy="400110"/>
          </a:xfrm>
          <a:prstGeom prst="rect">
            <a:avLst/>
          </a:prstGeom>
          <a:solidFill>
            <a:srgbClr val="002060"/>
          </a:solidFill>
        </p:spPr>
        <p:txBody>
          <a:bodyPr wrap="square" rtlCol="1">
            <a:spAutoFit/>
          </a:bodyPr>
          <a:lstStyle/>
          <a:p>
            <a:pPr algn="ctr"/>
            <a:r>
              <a:rPr lang="ar-SA" sz="2000" dirty="0">
                <a:solidFill>
                  <a:schemeClr val="bg1"/>
                </a:solidFill>
                <a:latin typeface="Helvetica Neue W23 for SKY Bd" panose="020B0804020202020204" pitchFamily="34" charset="-78"/>
                <a:cs typeface="Helvetica Neue W23 for SKY Bd" panose="020B0804020202020204" pitchFamily="34" charset="-78"/>
              </a:rPr>
              <a:t>المساعدين</a:t>
            </a:r>
          </a:p>
        </p:txBody>
      </p:sp>
      <p:sp>
        <p:nvSpPr>
          <p:cNvPr id="6" name="Rectangle 2">
            <a:extLst>
              <a:ext uri="{FF2B5EF4-FFF2-40B4-BE49-F238E27FC236}">
                <a16:creationId xmlns:a16="http://schemas.microsoft.com/office/drawing/2014/main" id="{0835B7C2-6F98-4420-8633-DB47CFE22C7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8" name="مستطيل 7">
            <a:extLst>
              <a:ext uri="{FF2B5EF4-FFF2-40B4-BE49-F238E27FC236}">
                <a16:creationId xmlns:a16="http://schemas.microsoft.com/office/drawing/2014/main" id="{54EA8372-3515-4D2F-804B-CE065FDB886E}"/>
              </a:ext>
            </a:extLst>
          </p:cNvPr>
          <p:cNvSpPr/>
          <p:nvPr/>
        </p:nvSpPr>
        <p:spPr>
          <a:xfrm>
            <a:off x="412455" y="2580372"/>
            <a:ext cx="11367084" cy="1538883"/>
          </a:xfrm>
          <a:prstGeom prst="rect">
            <a:avLst/>
          </a:prstGeom>
        </p:spPr>
        <p:txBody>
          <a:bodyPr wrap="square">
            <a:spAutoFit/>
          </a:bodyPr>
          <a:lstStyle/>
          <a:p>
            <a:pPr lvl="0" algn="ctr"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endPar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p>
            <a:pPr lvl="0" algn="ctr" eaLnBrk="0" fontAlgn="base" hangingPunct="0">
              <a:lnSpc>
                <a:spcPct val="150000"/>
              </a:lnSpc>
              <a:spcBef>
                <a:spcPct val="0"/>
              </a:spcBef>
              <a:spcAft>
                <a:spcPct val="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altLang="ar-SA" sz="1600" dirty="0">
                <a:latin typeface="Helvetica Neue W23 for SKY Reg" panose="020B0604020202020204" pitchFamily="34" charset="-78"/>
                <a:ea typeface="Times New Roman" panose="02020603050405020304" pitchFamily="18" charset="0"/>
                <a:cs typeface="Helvetica Neue W23 for SKY Reg" panose="020B0604020202020204" pitchFamily="34" charset="-78"/>
              </a:rPr>
              <a:t>يتم إنجاز الأعمال عن طريق فريق عمل بإشراف مباشر من قبل الدكتور/ محمد فداء بهجت وشريكه، وبإشراف الطاقم القيادي المذكور أعلاه ويتكون الفريق من مجموعة متكاملة من مشرفين ومساعدين بما يحقق إنجاز المهام بشكل مهني، وأغلب المساعدين العاملين في فريق مكتب الدكتور محمد فداء بهجت من حاملي الجنسية السعودية وأبناء المواطنات.</a:t>
            </a:r>
          </a:p>
        </p:txBody>
      </p:sp>
    </p:spTree>
    <p:extLst>
      <p:ext uri="{BB962C8B-B14F-4D97-AF65-F5344CB8AC3E}">
        <p14:creationId xmlns:p14="http://schemas.microsoft.com/office/powerpoint/2010/main" val="3545144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مربع نص 16">
            <a:extLst>
              <a:ext uri="{FF2B5EF4-FFF2-40B4-BE49-F238E27FC236}">
                <a16:creationId xmlns:a16="http://schemas.microsoft.com/office/drawing/2014/main" id="{2813BB40-6BEE-41BA-A6AA-BD8421FFAAE8}"/>
              </a:ext>
            </a:extLst>
          </p:cNvPr>
          <p:cNvSpPr txBox="1"/>
          <p:nvPr/>
        </p:nvSpPr>
        <p:spPr>
          <a:xfrm>
            <a:off x="412459" y="2032440"/>
            <a:ext cx="11367083" cy="4462760"/>
          </a:xfrm>
          <a:prstGeom prst="rect">
            <a:avLst/>
          </a:prstGeom>
          <a:solidFill>
            <a:srgbClr val="002060"/>
          </a:solidFill>
        </p:spPr>
        <p:txBody>
          <a:bodyPr wrap="square" rtlCol="1">
            <a:spAutoFit/>
          </a:bodyPr>
          <a:lstStyle/>
          <a:p>
            <a:pPr>
              <a:lnSpc>
                <a:spcPct val="200000"/>
              </a:lnSpc>
            </a:pPr>
            <a:r>
              <a:rPr lang="ar-SA" sz="1600" dirty="0">
                <a:solidFill>
                  <a:schemeClr val="bg1"/>
                </a:solidFill>
                <a:latin typeface="Helvetica Neue W23 for SKY Reg" panose="020B0604020202020204" pitchFamily="34" charset="-78"/>
                <a:cs typeface="Helvetica Neue W23 for SKY Reg" panose="020B0604020202020204" pitchFamily="34" charset="-78"/>
              </a:rPr>
              <a:t>2/1 التقييم لأغراض البيع والشراء أو الطرح العام. </a:t>
            </a:r>
          </a:p>
          <a:p>
            <a:pPr>
              <a:lnSpc>
                <a:spcPct val="200000"/>
              </a:lnSpc>
            </a:pPr>
            <a:r>
              <a:rPr lang="ar-SA" sz="1600" dirty="0">
                <a:solidFill>
                  <a:schemeClr val="bg1"/>
                </a:solidFill>
                <a:latin typeface="Helvetica Neue W23 for SKY Reg" panose="020B0604020202020204" pitchFamily="34" charset="-78"/>
                <a:cs typeface="Helvetica Neue W23 for SKY Reg" panose="020B0604020202020204" pitchFamily="34" charset="-78"/>
              </a:rPr>
              <a:t>2/2 التقييم لأغراض التخارج. </a:t>
            </a:r>
          </a:p>
          <a:p>
            <a:pPr>
              <a:lnSpc>
                <a:spcPct val="200000"/>
              </a:lnSpc>
            </a:pPr>
            <a:r>
              <a:rPr lang="ar-SA" sz="1600" dirty="0">
                <a:solidFill>
                  <a:schemeClr val="bg1"/>
                </a:solidFill>
                <a:latin typeface="Helvetica Neue W23 for SKY Reg" panose="020B0604020202020204" pitchFamily="34" charset="-78"/>
                <a:cs typeface="Helvetica Neue W23 for SKY Reg" panose="020B0604020202020204" pitchFamily="34" charset="-78"/>
              </a:rPr>
              <a:t>2/3 التقييم لأغراض التصفية. </a:t>
            </a:r>
          </a:p>
          <a:p>
            <a:pPr>
              <a:lnSpc>
                <a:spcPct val="200000"/>
              </a:lnSpc>
            </a:pPr>
            <a:r>
              <a:rPr lang="ar-SA" sz="1600" dirty="0">
                <a:solidFill>
                  <a:schemeClr val="bg1"/>
                </a:solidFill>
                <a:latin typeface="Helvetica Neue W23 for SKY Reg" panose="020B0604020202020204" pitchFamily="34" charset="-78"/>
                <a:cs typeface="Helvetica Neue W23 for SKY Reg" panose="020B0604020202020204" pitchFamily="34" charset="-78"/>
              </a:rPr>
              <a:t>2/4 التقييم لأغراض الدمج والاستحواذ.</a:t>
            </a:r>
          </a:p>
          <a:p>
            <a:pPr>
              <a:lnSpc>
                <a:spcPct val="200000"/>
              </a:lnSpc>
            </a:pPr>
            <a:r>
              <a:rPr lang="ar-SA" sz="1600" dirty="0">
                <a:solidFill>
                  <a:schemeClr val="bg1"/>
                </a:solidFill>
                <a:latin typeface="Helvetica Neue W23 for SKY Reg" panose="020B0604020202020204" pitchFamily="34" charset="-78"/>
                <a:cs typeface="Helvetica Neue W23 for SKY Reg" panose="020B0604020202020204" pitchFamily="34" charset="-78"/>
              </a:rPr>
              <a:t>2/5 التقييم لمتطلبات التقاضي.</a:t>
            </a:r>
          </a:p>
          <a:p>
            <a:pPr>
              <a:lnSpc>
                <a:spcPct val="200000"/>
              </a:lnSpc>
            </a:pPr>
            <a:r>
              <a:rPr lang="ar-SA" sz="1600" dirty="0">
                <a:solidFill>
                  <a:schemeClr val="bg1"/>
                </a:solidFill>
                <a:latin typeface="Helvetica Neue W23 for SKY Reg" panose="020B0604020202020204" pitchFamily="34" charset="-78"/>
                <a:cs typeface="Helvetica Neue W23 for SKY Reg" panose="020B0604020202020204" pitchFamily="34" charset="-78"/>
              </a:rPr>
              <a:t>2/6 التقييم لتحقيق متطلبات التقارير المالية الدورية.</a:t>
            </a:r>
          </a:p>
          <a:p>
            <a:pPr>
              <a:lnSpc>
                <a:spcPct val="200000"/>
              </a:lnSpc>
            </a:pPr>
            <a:r>
              <a:rPr lang="ar-SA" sz="1600" dirty="0">
                <a:solidFill>
                  <a:schemeClr val="bg1"/>
                </a:solidFill>
                <a:latin typeface="Helvetica Neue W23 for SKY Reg" panose="020B0604020202020204" pitchFamily="34" charset="-78"/>
                <a:cs typeface="Helvetica Neue W23 for SKY Reg" panose="020B0604020202020204" pitchFamily="34" charset="-78"/>
              </a:rPr>
              <a:t>2/7 تقييم صفقات الاستحواذ والاندماج.</a:t>
            </a:r>
          </a:p>
          <a:p>
            <a:pPr>
              <a:lnSpc>
                <a:spcPct val="200000"/>
              </a:lnSpc>
            </a:pPr>
            <a:r>
              <a:rPr lang="ar-SA" sz="1600" dirty="0">
                <a:solidFill>
                  <a:schemeClr val="bg1"/>
                </a:solidFill>
                <a:latin typeface="Helvetica Neue W23 for SKY Reg" panose="020B0604020202020204" pitchFamily="34" charset="-78"/>
                <a:cs typeface="Helvetica Neue W23 for SKY Reg" panose="020B0604020202020204" pitchFamily="34" charset="-78"/>
              </a:rPr>
              <a:t>2/8 التقييم للتحول الى شركات مساهمة.</a:t>
            </a:r>
          </a:p>
          <a:p>
            <a:pPr>
              <a:lnSpc>
                <a:spcPct val="200000"/>
              </a:lnSpc>
            </a:pPr>
            <a:r>
              <a:rPr lang="ar-SA" sz="1600" dirty="0">
                <a:solidFill>
                  <a:schemeClr val="bg1"/>
                </a:solidFill>
                <a:latin typeface="Helvetica Neue W23 for SKY Reg" panose="020B0604020202020204" pitchFamily="34" charset="-78"/>
                <a:cs typeface="Helvetica Neue W23 for SKY Reg" panose="020B0604020202020204" pitchFamily="34" charset="-78"/>
              </a:rPr>
              <a:t>2/9 تقييم التعويضات عن الاضرار.</a:t>
            </a:r>
          </a:p>
        </p:txBody>
      </p:sp>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2D8B2E2-B8D6-4946-87E6-CED69E536E42}"/>
              </a:ext>
            </a:extLst>
          </p:cNvPr>
          <p:cNvSpPr txBox="1"/>
          <p:nvPr/>
        </p:nvSpPr>
        <p:spPr>
          <a:xfrm>
            <a:off x="4141299" y="422693"/>
            <a:ext cx="3909403" cy="400110"/>
          </a:xfrm>
          <a:prstGeom prst="rect">
            <a:avLst/>
          </a:prstGeom>
          <a:solidFill>
            <a:srgbClr val="002060"/>
          </a:solidFill>
        </p:spPr>
        <p:txBody>
          <a:bodyPr wrap="square" rtlCol="1">
            <a:spAutoFit/>
          </a:bodyPr>
          <a:lstStyle/>
          <a:p>
            <a:pPr algn="ctr"/>
            <a:r>
              <a:rPr lang="ar-SA" sz="2000" dirty="0">
                <a:solidFill>
                  <a:schemeClr val="bg1"/>
                </a:solidFill>
                <a:latin typeface="Helvetica Neue W23 for SKY Bd" panose="020B0804020202020204" pitchFamily="34" charset="-78"/>
                <a:ea typeface="GE SS Two Bold" panose="020A0503020102020204" pitchFamily="18" charset="-78"/>
                <a:cs typeface="Helvetica Neue W23 for SKY Bd" panose="020B0804020202020204" pitchFamily="34" charset="-78"/>
              </a:rPr>
              <a:t>خدمات تقييم المنشئات الاقتصادية:</a:t>
            </a:r>
          </a:p>
        </p:txBody>
      </p:sp>
      <p:sp>
        <p:nvSpPr>
          <p:cNvPr id="3" name="مربع نص 2">
            <a:extLst>
              <a:ext uri="{FF2B5EF4-FFF2-40B4-BE49-F238E27FC236}">
                <a16:creationId xmlns:a16="http://schemas.microsoft.com/office/drawing/2014/main" id="{FC03FE38-5CD6-44A8-A862-EACE85E4EAFD}"/>
              </a:ext>
            </a:extLst>
          </p:cNvPr>
          <p:cNvSpPr txBox="1"/>
          <p:nvPr/>
        </p:nvSpPr>
        <p:spPr>
          <a:xfrm>
            <a:off x="932657" y="1027512"/>
            <a:ext cx="10608500" cy="800219"/>
          </a:xfrm>
          <a:prstGeom prst="rect">
            <a:avLst/>
          </a:prstGeom>
          <a:noFill/>
        </p:spPr>
        <p:txBody>
          <a:bodyPr wrap="square" rtlCol="1">
            <a:spAutoFit/>
          </a:bodyPr>
          <a:lstStyle/>
          <a:p>
            <a:pPr>
              <a:lnSpc>
                <a:spcPct val="150000"/>
              </a:lnSpc>
            </a:pPr>
            <a:r>
              <a:rPr lang="ar-SA" sz="1600" dirty="0">
                <a:latin typeface="Helvetica Neue W23 for SKY Reg" panose="020B0604020202020204" pitchFamily="34" charset="-78"/>
                <a:cs typeface="Helvetica Neue W23 for SKY Reg" panose="020B0604020202020204" pitchFamily="34" charset="-78"/>
              </a:rPr>
              <a:t>يقدم المكتب خدمات تقييم المنشآت الاقتصادية والاصول غير الملموسة والتي تخدم العديد من الأغراض المختلفة التي يتطلبها المستثمرون، أو الجهات الحكومية، أو الدائنين وغيرهم ومن ذلك ما يلي: </a:t>
            </a:r>
          </a:p>
        </p:txBody>
      </p:sp>
    </p:spTree>
    <p:extLst>
      <p:ext uri="{BB962C8B-B14F-4D97-AF65-F5344CB8AC3E}">
        <p14:creationId xmlns:p14="http://schemas.microsoft.com/office/powerpoint/2010/main" val="413156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2D8B2E2-B8D6-4946-87E6-CED69E536E42}"/>
              </a:ext>
            </a:extLst>
          </p:cNvPr>
          <p:cNvSpPr txBox="1"/>
          <p:nvPr/>
        </p:nvSpPr>
        <p:spPr>
          <a:xfrm>
            <a:off x="4365587" y="534836"/>
            <a:ext cx="3460827" cy="400110"/>
          </a:xfrm>
          <a:prstGeom prst="rect">
            <a:avLst/>
          </a:prstGeom>
          <a:solidFill>
            <a:srgbClr val="002060"/>
          </a:solidFill>
        </p:spPr>
        <p:txBody>
          <a:bodyPr wrap="square" rtlCol="1">
            <a:spAutoFit/>
          </a:bodyPr>
          <a:lstStyle/>
          <a:p>
            <a:pPr algn="ctr"/>
            <a:r>
              <a:rPr lang="ar-SA" sz="2000" dirty="0">
                <a:solidFill>
                  <a:schemeClr val="bg1"/>
                </a:solidFill>
                <a:latin typeface="Helvetica Neue W23 for SKY Bd" panose="020B0804020202020204" pitchFamily="34" charset="-78"/>
                <a:ea typeface="GE SS Two Bold" panose="020A0503020102020204" pitchFamily="18" charset="-78"/>
                <a:cs typeface="Helvetica Neue W23 for SKY Bd" panose="020B0804020202020204" pitchFamily="34" charset="-78"/>
              </a:rPr>
              <a:t>إجراءات وسياسات ضبط الجودة:</a:t>
            </a:r>
          </a:p>
        </p:txBody>
      </p:sp>
      <p:sp>
        <p:nvSpPr>
          <p:cNvPr id="3" name="مربع نص 2">
            <a:extLst>
              <a:ext uri="{FF2B5EF4-FFF2-40B4-BE49-F238E27FC236}">
                <a16:creationId xmlns:a16="http://schemas.microsoft.com/office/drawing/2014/main" id="{FC03FE38-5CD6-44A8-A862-EACE85E4EAFD}"/>
              </a:ext>
            </a:extLst>
          </p:cNvPr>
          <p:cNvSpPr txBox="1"/>
          <p:nvPr/>
        </p:nvSpPr>
        <p:spPr>
          <a:xfrm>
            <a:off x="846979" y="1366897"/>
            <a:ext cx="10608500" cy="4124206"/>
          </a:xfrm>
          <a:prstGeom prst="rect">
            <a:avLst/>
          </a:prstGeom>
          <a:noFill/>
        </p:spPr>
        <p:txBody>
          <a:bodyPr wrap="square" rtlCol="1">
            <a:spAutoFit/>
          </a:bodyPr>
          <a:lstStyle/>
          <a:p>
            <a:pPr>
              <a:lnSpc>
                <a:spcPct val="150000"/>
              </a:lnSpc>
            </a:pPr>
            <a:r>
              <a:rPr lang="ar-SA" sz="1600" dirty="0">
                <a:latin typeface="Helvetica Neue W23 for SKY Reg" panose="020B0604020202020204" pitchFamily="34" charset="-78"/>
                <a:cs typeface="Helvetica Neue W23 for SKY Reg" panose="020B0604020202020204" pitchFamily="34" charset="-78"/>
              </a:rPr>
              <a:t>يلتزم المكتب بإجراءات وسياسات الرقابة النوعية التي تضمن بإذن الله إنجاز أعمالنا على أعلى مستوى ممكن وفقاً لمتطلبات نظام المقيمين المعتمدين ولائحته في فرع المنشآت الاقتصادية، وقواعد السلوك المهني الخاص بالهيئة السعودية للمقيمين المعتمدين ومعايير التقييم الدولية، وتحتوي هذه الإجراءات والسياسات على العناصر التالية:</a:t>
            </a:r>
          </a:p>
          <a:p>
            <a:pPr>
              <a:lnSpc>
                <a:spcPct val="150000"/>
              </a:lnSpc>
            </a:pPr>
            <a:endParaRPr lang="ar-SA" sz="1600" dirty="0">
              <a:latin typeface="Helvetica Neue W23 for SKY Reg" panose="020B0604020202020204" pitchFamily="34" charset="-78"/>
              <a:cs typeface="Helvetica Neue W23 for SKY Reg" panose="020B0604020202020204" pitchFamily="34" charset="-78"/>
            </a:endParaRPr>
          </a:p>
          <a:p>
            <a:pPr>
              <a:lnSpc>
                <a:spcPct val="150000"/>
              </a:lnSpc>
            </a:pPr>
            <a:r>
              <a:rPr lang="ar-SA" sz="1600" dirty="0">
                <a:latin typeface="Helvetica Neue W23 for SKY Reg" panose="020B0604020202020204" pitchFamily="34" charset="-78"/>
                <a:cs typeface="Helvetica Neue W23 for SKY Reg" panose="020B0604020202020204" pitchFamily="34" charset="-78"/>
              </a:rPr>
              <a:t>•الاستقلال</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•الالتزام بالمعايير المهنية</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•توظيف أصحاب الكفاءات ذوي الاختصاص </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•تخصيص المساعدين المؤهلين للعمليات</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•تطوير وتدريب الموظفين</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•الإشراف ومتابعة العمل</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•التعاون مع مكاتب خبرة محلية وخارجية</a:t>
            </a:r>
          </a:p>
        </p:txBody>
      </p:sp>
    </p:spTree>
    <p:extLst>
      <p:ext uri="{BB962C8B-B14F-4D97-AF65-F5344CB8AC3E}">
        <p14:creationId xmlns:p14="http://schemas.microsoft.com/office/powerpoint/2010/main" val="1236704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2D8B2E2-B8D6-4946-87E6-CED69E536E42}"/>
              </a:ext>
            </a:extLst>
          </p:cNvPr>
          <p:cNvSpPr txBox="1"/>
          <p:nvPr/>
        </p:nvSpPr>
        <p:spPr>
          <a:xfrm>
            <a:off x="4889101" y="888518"/>
            <a:ext cx="2413798" cy="400110"/>
          </a:xfrm>
          <a:prstGeom prst="rect">
            <a:avLst/>
          </a:prstGeom>
          <a:solidFill>
            <a:srgbClr val="002060"/>
          </a:solidFill>
        </p:spPr>
        <p:txBody>
          <a:bodyPr wrap="square" rtlCol="1">
            <a:spAutoFit/>
          </a:bodyPr>
          <a:lstStyle/>
          <a:p>
            <a:pPr algn="ctr"/>
            <a:r>
              <a:rPr lang="ar-SA" sz="2000" dirty="0">
                <a:solidFill>
                  <a:schemeClr val="bg1"/>
                </a:solidFill>
                <a:latin typeface="Helvetica Neue W23 for SKY Bd" panose="020B0804020202020204" pitchFamily="34" charset="-78"/>
                <a:ea typeface="GE SS Two Bold" panose="020A0503020102020204" pitchFamily="18" charset="-78"/>
                <a:cs typeface="Helvetica Neue W23 for SKY Bd" panose="020B0804020202020204" pitchFamily="34" charset="-78"/>
              </a:rPr>
              <a:t>الخبرة ذات الصلة:</a:t>
            </a:r>
          </a:p>
        </p:txBody>
      </p:sp>
      <p:sp>
        <p:nvSpPr>
          <p:cNvPr id="3" name="مربع نص 2">
            <a:extLst>
              <a:ext uri="{FF2B5EF4-FFF2-40B4-BE49-F238E27FC236}">
                <a16:creationId xmlns:a16="http://schemas.microsoft.com/office/drawing/2014/main" id="{FC03FE38-5CD6-44A8-A862-EACE85E4EAFD}"/>
              </a:ext>
            </a:extLst>
          </p:cNvPr>
          <p:cNvSpPr txBox="1"/>
          <p:nvPr/>
        </p:nvSpPr>
        <p:spPr>
          <a:xfrm>
            <a:off x="709178" y="1942054"/>
            <a:ext cx="10773644" cy="3385542"/>
          </a:xfrm>
          <a:prstGeom prst="rect">
            <a:avLst/>
          </a:prstGeom>
          <a:noFill/>
        </p:spPr>
        <p:txBody>
          <a:bodyPr wrap="square" rtlCol="1">
            <a:spAutoFit/>
          </a:bodyPr>
          <a:lstStyle/>
          <a:p>
            <a:pPr>
              <a:lnSpc>
                <a:spcPct val="150000"/>
              </a:lnSpc>
            </a:pPr>
            <a:r>
              <a:rPr lang="ar-SA" sz="1600" dirty="0">
                <a:latin typeface="Helvetica Neue W23 for SKY Reg" panose="020B0604020202020204" pitchFamily="34" charset="-78"/>
                <a:cs typeface="Helvetica Neue W23 for SKY Reg" panose="020B0604020202020204" pitchFamily="34" charset="-78"/>
              </a:rPr>
              <a:t>يمتلك مكتب الدكتور محمد فداء بهجت خبرة قوية في تقييم المنشآت الاقتصادية، ابتداءً من مؤسسها سعادة الدكتور/ محمد فداء بهجت والذي يأخذ على عاتقه مهمة زيادة الوعي العام في المملكة عن التقييم بشكل عام وعن أثر الاصول المعنوية وغير الملموسة على رأسها الشهرة لتحقيق اهداف رؤية المملكة 2030 ودورها الهام في الاقتصاد الوطني في المملكة العربية السعودية. ودائما ما يستضاف سعادة الدكتور محمد بهجت في المؤتمرات واللقاءات العلمية للحديث عن الشهرة وأثرها في المنشآت الاقتصادية.</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حصل كل من سعادة الدكتور محمد فداء بهجت المؤسس والأستاذ/ خالد بهجت على ترخيص تقييم المنشآت الاقتصادية ضمن الدفعة الأولى للمقيمين المعتمدين لأول 30 مقيم معتمد في فرع المنشآت الاقتصادية بالمملكة العربية السعودية.</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تولى المكتب في السابق العديد من أعمال تقييم المنشآت الاقتصادية، وقد تنوعت المنشآت التي قمنا بتقييمها من شركات صناعية، خدمية، تجارية، طبية، وشركات تقنية معلومات. كما تم اختيار الدكتور محمد فداء بهجت من قبل القضاء التجاري كمقيم في عدد من القضايا المتعلقة بالتعويضات وترتب عليها سوابق قضائية في التعويض عن الشهرة؛ ومن أبرزها:</a:t>
            </a:r>
          </a:p>
        </p:txBody>
      </p:sp>
    </p:spTree>
    <p:extLst>
      <p:ext uri="{BB962C8B-B14F-4D97-AF65-F5344CB8AC3E}">
        <p14:creationId xmlns:p14="http://schemas.microsoft.com/office/powerpoint/2010/main" val="265766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aphicFrame>
        <p:nvGraphicFramePr>
          <p:cNvPr id="18" name="جدول 17">
            <a:extLst>
              <a:ext uri="{FF2B5EF4-FFF2-40B4-BE49-F238E27FC236}">
                <a16:creationId xmlns:a16="http://schemas.microsoft.com/office/drawing/2014/main" id="{6177E93C-DFF7-4217-8CF9-694E73DE30BA}"/>
              </a:ext>
            </a:extLst>
          </p:cNvPr>
          <p:cNvGraphicFramePr>
            <a:graphicFrameLocks noGrp="1"/>
          </p:cNvGraphicFramePr>
          <p:nvPr>
            <p:extLst>
              <p:ext uri="{D42A27DB-BD31-4B8C-83A1-F6EECF244321}">
                <p14:modId xmlns:p14="http://schemas.microsoft.com/office/powerpoint/2010/main" val="1273842694"/>
              </p:ext>
            </p:extLst>
          </p:nvPr>
        </p:nvGraphicFramePr>
        <p:xfrm>
          <a:off x="2565012" y="60648"/>
          <a:ext cx="7061977" cy="6736704"/>
        </p:xfrm>
        <a:graphic>
          <a:graphicData uri="http://schemas.openxmlformats.org/drawingml/2006/table">
            <a:tbl>
              <a:tblPr rtl="1" firstRow="1" firstCol="1" bandRow="1">
                <a:tableStyleId>{5C22544A-7EE6-4342-B048-85BDC9FD1C3A}</a:tableStyleId>
              </a:tblPr>
              <a:tblGrid>
                <a:gridCol w="352543">
                  <a:extLst>
                    <a:ext uri="{9D8B030D-6E8A-4147-A177-3AD203B41FA5}">
                      <a16:colId xmlns:a16="http://schemas.microsoft.com/office/drawing/2014/main" val="947132102"/>
                    </a:ext>
                  </a:extLst>
                </a:gridCol>
                <a:gridCol w="1465215">
                  <a:extLst>
                    <a:ext uri="{9D8B030D-6E8A-4147-A177-3AD203B41FA5}">
                      <a16:colId xmlns:a16="http://schemas.microsoft.com/office/drawing/2014/main" val="1270241102"/>
                    </a:ext>
                  </a:extLst>
                </a:gridCol>
                <a:gridCol w="2159400">
                  <a:extLst>
                    <a:ext uri="{9D8B030D-6E8A-4147-A177-3AD203B41FA5}">
                      <a16:colId xmlns:a16="http://schemas.microsoft.com/office/drawing/2014/main" val="2090634970"/>
                    </a:ext>
                  </a:extLst>
                </a:gridCol>
                <a:gridCol w="1000664">
                  <a:extLst>
                    <a:ext uri="{9D8B030D-6E8A-4147-A177-3AD203B41FA5}">
                      <a16:colId xmlns:a16="http://schemas.microsoft.com/office/drawing/2014/main" val="304454615"/>
                    </a:ext>
                  </a:extLst>
                </a:gridCol>
                <a:gridCol w="2084155">
                  <a:extLst>
                    <a:ext uri="{9D8B030D-6E8A-4147-A177-3AD203B41FA5}">
                      <a16:colId xmlns:a16="http://schemas.microsoft.com/office/drawing/2014/main" val="679588870"/>
                    </a:ext>
                  </a:extLst>
                </a:gridCol>
              </a:tblGrid>
              <a:tr h="409237">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م</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chemeClr val="bg1">
                        <a:lumMod val="50000"/>
                      </a:schemeClr>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100" dirty="0">
                          <a:solidFill>
                            <a:schemeClr val="bg1"/>
                          </a:solidFill>
                          <a:effectLst/>
                          <a:highlight>
                            <a:srgbClr val="002060"/>
                          </a:highlight>
                          <a:latin typeface="GE SS Two Light" panose="020A0503020102020204" pitchFamily="18" charset="-78"/>
                          <a:ea typeface="GE SS Two Light" panose="020A0503020102020204" pitchFamily="18" charset="-78"/>
                          <a:cs typeface="GE SS Two Light" panose="020A0503020102020204" pitchFamily="18" charset="-78"/>
                        </a:rPr>
                        <a:t>رقم وتاريخ القضية</a:t>
                      </a:r>
                      <a:endParaRPr lang="en-US" sz="1600" dirty="0">
                        <a:solidFill>
                          <a:schemeClr val="bg1"/>
                        </a:solidFill>
                        <a:effectLst/>
                        <a:highlight>
                          <a:srgbClr val="002060"/>
                        </a:highligh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chemeClr val="bg1">
                        <a:lumMod val="50000"/>
                      </a:schemeClr>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100" dirty="0">
                          <a:solidFill>
                            <a:schemeClr val="bg1"/>
                          </a:solidFill>
                          <a:effectLst/>
                          <a:highlight>
                            <a:srgbClr val="002060"/>
                          </a:highlight>
                          <a:latin typeface="GE SS Two Light" panose="020A0503020102020204" pitchFamily="18" charset="-78"/>
                          <a:ea typeface="GE SS Two Light" panose="020A0503020102020204" pitchFamily="18" charset="-78"/>
                          <a:cs typeface="GE SS Two Light" panose="020A0503020102020204" pitchFamily="18" charset="-78"/>
                        </a:rPr>
                        <a:t>جهة التكليف</a:t>
                      </a:r>
                      <a:endParaRPr lang="en-US" sz="1600" dirty="0">
                        <a:solidFill>
                          <a:schemeClr val="bg1"/>
                        </a:solidFill>
                        <a:effectLst/>
                        <a:highlight>
                          <a:srgbClr val="002060"/>
                        </a:highligh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chemeClr val="bg1">
                        <a:lumMod val="50000"/>
                      </a:schemeClr>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100" dirty="0">
                          <a:solidFill>
                            <a:schemeClr val="bg1"/>
                          </a:solidFill>
                          <a:effectLst/>
                          <a:highlight>
                            <a:srgbClr val="002060"/>
                          </a:highlight>
                          <a:latin typeface="GE SS Two Light" panose="020A0503020102020204" pitchFamily="18" charset="-78"/>
                          <a:ea typeface="GE SS Two Light" panose="020A0503020102020204" pitchFamily="18" charset="-78"/>
                          <a:cs typeface="GE SS Two Light" panose="020A0503020102020204" pitchFamily="18" charset="-78"/>
                        </a:rPr>
                        <a:t>قيمة الخلاف</a:t>
                      </a:r>
                      <a:endParaRPr lang="en-US" sz="1600" dirty="0">
                        <a:solidFill>
                          <a:schemeClr val="bg1"/>
                        </a:solidFill>
                        <a:effectLst/>
                        <a:highlight>
                          <a:srgbClr val="002060"/>
                        </a:highligh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chemeClr val="bg1">
                        <a:lumMod val="50000"/>
                      </a:schemeClr>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100" dirty="0">
                          <a:solidFill>
                            <a:schemeClr val="bg1"/>
                          </a:solidFill>
                          <a:effectLst/>
                          <a:highlight>
                            <a:srgbClr val="002060"/>
                          </a:highlight>
                          <a:latin typeface="GE SS Two Light" panose="020A0503020102020204" pitchFamily="18" charset="-78"/>
                          <a:ea typeface="GE SS Two Light" panose="020A0503020102020204" pitchFamily="18" charset="-78"/>
                          <a:cs typeface="GE SS Two Light" panose="020A0503020102020204" pitchFamily="18" charset="-78"/>
                        </a:rPr>
                        <a:t>طبيعة مهمة الخبير المحاسبي</a:t>
                      </a:r>
                      <a:endParaRPr lang="en-US" sz="1600" dirty="0">
                        <a:solidFill>
                          <a:schemeClr val="bg1"/>
                        </a:solidFill>
                        <a:effectLst/>
                        <a:highlight>
                          <a:srgbClr val="002060"/>
                        </a:highligh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chemeClr val="bg1">
                        <a:lumMod val="50000"/>
                      </a:schemeClr>
                    </a:solidFill>
                  </a:tcPr>
                </a:tc>
                <a:extLst>
                  <a:ext uri="{0D108BD9-81ED-4DB2-BD59-A6C34878D82A}">
                    <a16:rowId xmlns:a16="http://schemas.microsoft.com/office/drawing/2014/main" val="2917780206"/>
                  </a:ext>
                </a:extLst>
              </a:tr>
              <a:tr h="836267">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1</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2125/2/ق/1420هـ</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الدائرة التجارية الثانية عشرة بالمحكمة الإدارية بجدة</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554 مليون</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الاطلاع على تقريرين لاثنين من المحاسبين القانونيين، والموازنة بينهما.</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extLst>
                  <a:ext uri="{0D108BD9-81ED-4DB2-BD59-A6C34878D82A}">
                    <a16:rowId xmlns:a16="http://schemas.microsoft.com/office/drawing/2014/main" val="2173812394"/>
                  </a:ext>
                </a:extLst>
              </a:tr>
              <a:tr h="409237">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2</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1669/2/ق/1422هـ</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الدائرة التجارية الثانية عشرة بالمحكمة الإدارية بجدة</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171 مليون</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تقييم الشهرة، وتعويض خسائر فسخ العقد.</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extLst>
                  <a:ext uri="{0D108BD9-81ED-4DB2-BD59-A6C34878D82A}">
                    <a16:rowId xmlns:a16="http://schemas.microsoft.com/office/drawing/2014/main" val="4153881665"/>
                  </a:ext>
                </a:extLst>
              </a:tr>
              <a:tr h="622752">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3</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4805/2/ق/1426هـ</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الدائرة التجارية الرابعة بالمحكمة الإدارية بجدة</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13,9 مليون</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إجراء المحاسبة، وتحديد استحقاق المدعية من أعمال المشروع.</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extLst>
                  <a:ext uri="{0D108BD9-81ED-4DB2-BD59-A6C34878D82A}">
                    <a16:rowId xmlns:a16="http://schemas.microsoft.com/office/drawing/2014/main" val="1267795418"/>
                  </a:ext>
                </a:extLst>
              </a:tr>
              <a:tr h="622752">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4</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3189600/27/10/1431هـ</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المحكمة العامة بجدة</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46 مليون</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الترجيح بين تقريرين لاثنين من المحاسبين القانونيين.</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extLst>
                  <a:ext uri="{0D108BD9-81ED-4DB2-BD59-A6C34878D82A}">
                    <a16:rowId xmlns:a16="http://schemas.microsoft.com/office/drawing/2014/main" val="264529090"/>
                  </a:ext>
                </a:extLst>
              </a:tr>
              <a:tr h="409237">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5</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4172/2/ق/1432هـ</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الدائرة التجارية الثانية بالمحكمة الإدارية بجدة</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100 مليون</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تقدير التعويض، وتقييم الشهرة.</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extLst>
                  <a:ext uri="{0D108BD9-81ED-4DB2-BD59-A6C34878D82A}">
                    <a16:rowId xmlns:a16="http://schemas.microsoft.com/office/drawing/2014/main" val="2990637637"/>
                  </a:ext>
                </a:extLst>
              </a:tr>
              <a:tr h="622752">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6</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172/10/ق/1432هـ</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الدائرة الإدارية الثالثة بالمحكمة الإدارية بمكة المكرمة</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1,06 مليار</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إجراء المحاسبة بين الطرفين.</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extLst>
                  <a:ext uri="{0D108BD9-81ED-4DB2-BD59-A6C34878D82A}">
                    <a16:rowId xmlns:a16="http://schemas.microsoft.com/office/drawing/2014/main" val="427770324"/>
                  </a:ext>
                </a:extLst>
              </a:tr>
              <a:tr h="622752">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7</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5731/2/ق/1433هـ</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الدائرة التجارية الثالثة بالمحكمة الإدارية بجدة</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3 مليون</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الاطلاع على الدفاتر التجارية، وكشوفات المخزون وفحصها.</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extLst>
                  <a:ext uri="{0D108BD9-81ED-4DB2-BD59-A6C34878D82A}">
                    <a16:rowId xmlns:a16="http://schemas.microsoft.com/office/drawing/2014/main" val="3530462993"/>
                  </a:ext>
                </a:extLst>
              </a:tr>
              <a:tr h="409237">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8</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3012/1434هـ</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الدائرة التجارية الأولى بالمحكمة الإدارية بجدة</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51 مليون</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المحاسبة، وفحص وتدقيق المخالفات.</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extLst>
                  <a:ext uri="{0D108BD9-81ED-4DB2-BD59-A6C34878D82A}">
                    <a16:rowId xmlns:a16="http://schemas.microsoft.com/office/drawing/2014/main" val="1798624320"/>
                  </a:ext>
                </a:extLst>
              </a:tr>
              <a:tr h="622752">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9</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5674/2/ق/1434هـ</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الدائرة التجارية الخامسة بالمحكمة الإدارية بجدة</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550 مليون</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التفتيش على الأوراق المحاسبية للمدعى عليها.</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extLst>
                  <a:ext uri="{0D108BD9-81ED-4DB2-BD59-A6C34878D82A}">
                    <a16:rowId xmlns:a16="http://schemas.microsoft.com/office/drawing/2014/main" val="119900066"/>
                  </a:ext>
                </a:extLst>
              </a:tr>
              <a:tr h="622752">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10</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450/2/س/1435هـ</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الدائرة الثانية بمحكمة الاستئناف الإدارية بمكة المكرمة</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818 مليون</a:t>
                      </a:r>
                      <a:endParaRPr lang="en-US" sz="180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tc>
                  <a:txBody>
                    <a:bodyPr/>
                    <a:lstStyle/>
                    <a:p>
                      <a:pPr algn="ctr" rtl="1">
                        <a:lnSpc>
                          <a:spcPct val="150000"/>
                        </a:lnSpc>
                        <a:spcAft>
                          <a:spcPts val="0"/>
                        </a:spcAft>
                        <a:tabLst>
                          <a:tab pos="114300" algn="l"/>
                          <a:tab pos="228600" algn="l"/>
                          <a:tab pos="342900" algn="l"/>
                          <a:tab pos="571500" algn="l"/>
                          <a:tab pos="685800" algn="l"/>
                          <a:tab pos="800100" algn="l"/>
                          <a:tab pos="914400" algn="l"/>
                          <a:tab pos="1028700" algn="l"/>
                          <a:tab pos="1143000" algn="l"/>
                          <a:tab pos="1257300" algn="l"/>
                        </a:tabLst>
                      </a:pPr>
                      <a:r>
                        <a:rPr lang="ar-SA" sz="12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rPr>
                        <a:t>الاطلاع على سجلات الطرفين، ومعرفة ما تم بيعه وتصديره.</a:t>
                      </a:r>
                      <a:endParaRPr lang="en-US" sz="1800" dirty="0">
                        <a:solidFill>
                          <a:schemeClr val="bg1"/>
                        </a:solidFill>
                        <a:effectLst/>
                        <a:latin typeface="GE SS Two Light" panose="020A0503020102020204" pitchFamily="18" charset="-78"/>
                        <a:ea typeface="GE SS Two Light" panose="020A0503020102020204" pitchFamily="18" charset="-78"/>
                        <a:cs typeface="GE SS Two Light" panose="020A0503020102020204" pitchFamily="18" charset="-78"/>
                      </a:endParaRPr>
                    </a:p>
                  </a:txBody>
                  <a:tcPr marL="53794" marR="53794" marT="0" marB="0" anchor="ctr">
                    <a:solidFill>
                      <a:srgbClr val="002060"/>
                    </a:solidFill>
                  </a:tcPr>
                </a:tc>
                <a:extLst>
                  <a:ext uri="{0D108BD9-81ED-4DB2-BD59-A6C34878D82A}">
                    <a16:rowId xmlns:a16="http://schemas.microsoft.com/office/drawing/2014/main" val="3081792570"/>
                  </a:ext>
                </a:extLst>
              </a:tr>
            </a:tbl>
          </a:graphicData>
        </a:graphic>
      </p:graphicFrame>
    </p:spTree>
    <p:extLst>
      <p:ext uri="{BB962C8B-B14F-4D97-AF65-F5344CB8AC3E}">
        <p14:creationId xmlns:p14="http://schemas.microsoft.com/office/powerpoint/2010/main" val="1559338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2D8B2E2-B8D6-4946-87E6-CED69E536E42}"/>
              </a:ext>
            </a:extLst>
          </p:cNvPr>
          <p:cNvSpPr txBox="1"/>
          <p:nvPr/>
        </p:nvSpPr>
        <p:spPr>
          <a:xfrm>
            <a:off x="5139267" y="422693"/>
            <a:ext cx="1913466" cy="400110"/>
          </a:xfrm>
          <a:prstGeom prst="rect">
            <a:avLst/>
          </a:prstGeom>
          <a:solidFill>
            <a:srgbClr val="002060"/>
          </a:solidFill>
        </p:spPr>
        <p:txBody>
          <a:bodyPr wrap="square" rtlCol="1">
            <a:spAutoFit/>
          </a:bodyPr>
          <a:lstStyle/>
          <a:p>
            <a:r>
              <a:rPr lang="ar-SA" sz="2000" dirty="0">
                <a:solidFill>
                  <a:schemeClr val="bg1"/>
                </a:solidFill>
                <a:latin typeface="Helvetica Neue W23 for SKY Bd" panose="020B0804020202020204" pitchFamily="34" charset="-78"/>
                <a:ea typeface="GE SS Two Bold" panose="020A0503020102020204" pitchFamily="18" charset="-78"/>
                <a:cs typeface="Helvetica Neue W23 for SKY Bd" panose="020B0804020202020204" pitchFamily="34" charset="-78"/>
              </a:rPr>
              <a:t>أهداف المكتب:</a:t>
            </a:r>
          </a:p>
        </p:txBody>
      </p:sp>
      <p:sp>
        <p:nvSpPr>
          <p:cNvPr id="3" name="مربع نص 2">
            <a:extLst>
              <a:ext uri="{FF2B5EF4-FFF2-40B4-BE49-F238E27FC236}">
                <a16:creationId xmlns:a16="http://schemas.microsoft.com/office/drawing/2014/main" id="{FC03FE38-5CD6-44A8-A862-EACE85E4EAFD}"/>
              </a:ext>
            </a:extLst>
          </p:cNvPr>
          <p:cNvSpPr txBox="1"/>
          <p:nvPr/>
        </p:nvSpPr>
        <p:spPr>
          <a:xfrm>
            <a:off x="1234660" y="1366897"/>
            <a:ext cx="10608500" cy="4124206"/>
          </a:xfrm>
          <a:prstGeom prst="rect">
            <a:avLst/>
          </a:prstGeom>
          <a:noFill/>
        </p:spPr>
        <p:txBody>
          <a:bodyPr wrap="square" rtlCol="1">
            <a:spAutoFit/>
          </a:bodyPr>
          <a:lstStyle/>
          <a:p>
            <a:pPr lvl="1">
              <a:lnSpc>
                <a:spcPct val="150000"/>
              </a:lnSpc>
            </a:pPr>
            <a:r>
              <a:rPr lang="ar-SA" sz="1600" dirty="0">
                <a:latin typeface="Helvetica Neue W23 for SKY Reg" panose="020B0604020202020204" pitchFamily="34" charset="-78"/>
                <a:cs typeface="Helvetica Neue W23 for SKY Reg" panose="020B0604020202020204" pitchFamily="34" charset="-78"/>
              </a:rPr>
              <a:t>يحرص المكتب على حماية الاقتصاد الوطني من خلال تقديم خدمات التقييم وزيادة الوعي العام عن التقييم والتعريف بالدور الذي يلعبه المقيمين المعتمدين في ذلك، والتعريف بأثر الأصول المعنوية في قيمة المنشآت الاقتصادية والاقتصاد ككل. </a:t>
            </a:r>
          </a:p>
          <a:p>
            <a:pPr lvl="1">
              <a:lnSpc>
                <a:spcPct val="150000"/>
              </a:lnSpc>
            </a:pPr>
            <a:r>
              <a:rPr lang="ar-SA" sz="1600" dirty="0">
                <a:latin typeface="Helvetica Neue W23 for SKY Reg" panose="020B0604020202020204" pitchFamily="34" charset="-78"/>
                <a:cs typeface="Helvetica Neue W23 for SKY Reg" panose="020B0604020202020204" pitchFamily="34" charset="-78"/>
              </a:rPr>
              <a:t>ولذا نحرص بمكتب الدكتور محمد فداء بهجت على استقطاب كفاءات مميزة للعمل بالمكتب وكذلك تطوير خبرات العاملين فيه بصفة دائمة وذلك بمتابعة التطورات في المجالات المهنية والفنية والاقتصادية. كما بنينا علاقات تعاون مع بعض المكاتب الاستشارية المحلية والعربية والعالمية وذلك للاستفادة منها في تقديم خدماتنا وتطوير الخبرات وتكميلها.</a:t>
            </a:r>
          </a:p>
          <a:p>
            <a:pPr lvl="1">
              <a:lnSpc>
                <a:spcPct val="150000"/>
              </a:lnSpc>
            </a:pPr>
            <a:r>
              <a:rPr lang="ar-SA" sz="1600" dirty="0">
                <a:latin typeface="Helvetica Neue W23 for SKY Reg" panose="020B0604020202020204" pitchFamily="34" charset="-78"/>
                <a:cs typeface="Helvetica Neue W23 for SKY Reg" panose="020B0604020202020204" pitchFamily="34" charset="-78"/>
              </a:rPr>
              <a:t>كما يتميز مكتب الدكتور محمد فداء بهجت بارتفاع نسبة المقيمين المعتمدين المرخصين من الهيئة السعودية للمقيمين المعتمدين فرع المنشئات الاقتصادية مقارنة بفريق العمل وارتفاع نسبة حملة الشهادات المهنية العالمية والتأهيل الأكاديمي العالي، مما يساعد في الاشراف المباشر ورفع جودة الأداء المهني. </a:t>
            </a:r>
          </a:p>
          <a:p>
            <a:pPr lvl="1">
              <a:lnSpc>
                <a:spcPct val="150000"/>
              </a:lnSpc>
            </a:pPr>
            <a:r>
              <a:rPr lang="ar-SA" sz="1600" dirty="0">
                <a:latin typeface="Helvetica Neue W23 for SKY Reg" panose="020B0604020202020204" pitchFamily="34" charset="-78"/>
                <a:cs typeface="Helvetica Neue W23 for SKY Reg" panose="020B0604020202020204" pitchFamily="34" charset="-78"/>
              </a:rPr>
              <a:t>ونظراً لحرص سعادة الدكتور محمد فداء بهجت على تطوير المهنة بالمملكة العربية السعودية فإننا نحرص دائماً على وجود نسبة سعودة مرتفعة في فريقنا.</a:t>
            </a:r>
          </a:p>
          <a:p>
            <a:pPr lvl="1">
              <a:lnSpc>
                <a:spcPct val="150000"/>
              </a:lnSpc>
            </a:pPr>
            <a:endParaRPr lang="ar-SA" sz="1600" dirty="0">
              <a:latin typeface="Helvetica Neue W23 for SKY Reg" panose="020B0604020202020204" pitchFamily="34" charset="-78"/>
              <a:cs typeface="Helvetica Neue W23 for SKY Reg" panose="020B0604020202020204" pitchFamily="34" charset="-78"/>
            </a:endParaRPr>
          </a:p>
        </p:txBody>
      </p:sp>
    </p:spTree>
    <p:extLst>
      <p:ext uri="{BB962C8B-B14F-4D97-AF65-F5344CB8AC3E}">
        <p14:creationId xmlns:p14="http://schemas.microsoft.com/office/powerpoint/2010/main" val="183037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مربع نص 1">
            <a:extLst>
              <a:ext uri="{FF2B5EF4-FFF2-40B4-BE49-F238E27FC236}">
                <a16:creationId xmlns:a16="http://schemas.microsoft.com/office/drawing/2014/main" id="{12D8B2E2-B8D6-4946-87E6-CED69E536E42}"/>
              </a:ext>
            </a:extLst>
          </p:cNvPr>
          <p:cNvSpPr txBox="1"/>
          <p:nvPr/>
        </p:nvSpPr>
        <p:spPr>
          <a:xfrm>
            <a:off x="4868573" y="422693"/>
            <a:ext cx="2454854" cy="400110"/>
          </a:xfrm>
          <a:prstGeom prst="rect">
            <a:avLst/>
          </a:prstGeom>
          <a:solidFill>
            <a:srgbClr val="002060"/>
          </a:solidFill>
        </p:spPr>
        <p:txBody>
          <a:bodyPr wrap="square" rtlCol="1">
            <a:spAutoFit/>
          </a:bodyPr>
          <a:lstStyle/>
          <a:p>
            <a:r>
              <a:rPr lang="ar-SA" sz="2000" dirty="0">
                <a:solidFill>
                  <a:schemeClr val="bg1"/>
                </a:solidFill>
                <a:latin typeface="Helvetica Neue W23 for SKY Bd" panose="020B0804020202020204" pitchFamily="34" charset="-78"/>
                <a:ea typeface="GE SS Two Bold" panose="020A0503020102020204" pitchFamily="18" charset="-78"/>
                <a:cs typeface="Helvetica Neue W23 for SKY Bd" panose="020B0804020202020204" pitchFamily="34" charset="-78"/>
              </a:rPr>
              <a:t>المسؤولية الاجتماعية:</a:t>
            </a:r>
          </a:p>
        </p:txBody>
      </p:sp>
      <p:sp>
        <p:nvSpPr>
          <p:cNvPr id="3" name="مربع نص 2">
            <a:extLst>
              <a:ext uri="{FF2B5EF4-FFF2-40B4-BE49-F238E27FC236}">
                <a16:creationId xmlns:a16="http://schemas.microsoft.com/office/drawing/2014/main" id="{FC03FE38-5CD6-44A8-A862-EACE85E4EAFD}"/>
              </a:ext>
            </a:extLst>
          </p:cNvPr>
          <p:cNvSpPr txBox="1"/>
          <p:nvPr/>
        </p:nvSpPr>
        <p:spPr>
          <a:xfrm>
            <a:off x="697800" y="978708"/>
            <a:ext cx="10796402" cy="4124206"/>
          </a:xfrm>
          <a:prstGeom prst="rect">
            <a:avLst/>
          </a:prstGeom>
          <a:noFill/>
        </p:spPr>
        <p:txBody>
          <a:bodyPr wrap="square" rtlCol="1">
            <a:spAutoFit/>
          </a:bodyPr>
          <a:lstStyle/>
          <a:p>
            <a:pPr>
              <a:lnSpc>
                <a:spcPct val="150000"/>
              </a:lnSpc>
            </a:pPr>
            <a:r>
              <a:rPr lang="ar-SA" sz="1600" dirty="0">
                <a:latin typeface="Helvetica Neue W23 for SKY Reg" panose="020B0604020202020204" pitchFamily="34" charset="-78"/>
                <a:cs typeface="Helvetica Neue W23 for SKY Reg" panose="020B0604020202020204" pitchFamily="34" charset="-78"/>
              </a:rPr>
              <a:t>نعمل على القيام بواجبنا في المساهمة بخدمة المجتمع في عدد من المجالات العلمية والمهنية ذات العلاقة بالجوانب الفقهية والقضائية، والمحاسبية.</a:t>
            </a:r>
          </a:p>
          <a:p>
            <a:pPr>
              <a:lnSpc>
                <a:spcPct val="150000"/>
              </a:lnSpc>
            </a:pPr>
            <a:r>
              <a:rPr lang="ar-SA" sz="1600" dirty="0">
                <a:latin typeface="Helvetica Neue W23 for SKY Reg" panose="020B0604020202020204" pitchFamily="34" charset="-78"/>
                <a:cs typeface="Helvetica Neue W23 for SKY Reg" panose="020B0604020202020204" pitchFamily="34" charset="-78"/>
              </a:rPr>
              <a:t>وكان للدكتور/ محمد فداء بهجت وفريق المكتب مشاركات متعددة في توعية المجتمع في مجالات المحاسبة والمراجعة، والتقييم، والرقابة المالية، وفيما يلي بيان بأبرز المشاركات ذات العلاقة بالشأن القضائي:</a:t>
            </a:r>
          </a:p>
          <a:p>
            <a:pPr>
              <a:lnSpc>
                <a:spcPct val="150000"/>
              </a:lnSpc>
            </a:pPr>
            <a:endParaRPr lang="ar-SA" sz="1600" dirty="0">
              <a:latin typeface="Helvetica Neue W23 for SKY Reg" panose="020B0604020202020204" pitchFamily="34" charset="-78"/>
              <a:cs typeface="Helvetica Neue W23 for SKY Reg" panose="020B0604020202020204" pitchFamily="34" charset="-78"/>
            </a:endParaRPr>
          </a:p>
          <a:p>
            <a:pPr>
              <a:lnSpc>
                <a:spcPct val="150000"/>
              </a:lnSpc>
            </a:pPr>
            <a:endParaRPr lang="ar-SA" sz="1600" dirty="0">
              <a:latin typeface="Helvetica Neue W23 for SKY Reg" panose="020B0604020202020204" pitchFamily="34" charset="-78"/>
              <a:cs typeface="Helvetica Neue W23 for SKY Reg" panose="020B0604020202020204" pitchFamily="34" charset="-78"/>
            </a:endParaRPr>
          </a:p>
          <a:p>
            <a:pPr>
              <a:lnSpc>
                <a:spcPct val="150000"/>
              </a:lnSpc>
            </a:pPr>
            <a:endParaRPr lang="ar-SA" sz="1600" dirty="0">
              <a:latin typeface="Helvetica Neue W23 for SKY Reg" panose="020B0604020202020204" pitchFamily="34" charset="-78"/>
              <a:cs typeface="Helvetica Neue W23 for SKY Reg" panose="020B0604020202020204" pitchFamily="34" charset="-78"/>
            </a:endParaRPr>
          </a:p>
          <a:p>
            <a:pPr>
              <a:lnSpc>
                <a:spcPct val="150000"/>
              </a:lnSpc>
            </a:pPr>
            <a:endParaRPr lang="ar-SA" sz="1600" dirty="0">
              <a:latin typeface="Helvetica Neue W23 for SKY Reg" panose="020B0604020202020204" pitchFamily="34" charset="-78"/>
              <a:cs typeface="Helvetica Neue W23 for SKY Reg" panose="020B0604020202020204" pitchFamily="34" charset="-78"/>
            </a:endParaRPr>
          </a:p>
          <a:p>
            <a:pPr>
              <a:lnSpc>
                <a:spcPct val="150000"/>
              </a:lnSpc>
            </a:pPr>
            <a:endParaRPr lang="ar-SA" sz="1600" dirty="0">
              <a:latin typeface="Helvetica Neue W23 for SKY Reg" panose="020B0604020202020204" pitchFamily="34" charset="-78"/>
              <a:cs typeface="Helvetica Neue W23 for SKY Reg" panose="020B0604020202020204" pitchFamily="34" charset="-78"/>
            </a:endParaRPr>
          </a:p>
          <a:p>
            <a:pPr>
              <a:lnSpc>
                <a:spcPct val="150000"/>
              </a:lnSpc>
            </a:pPr>
            <a:r>
              <a:rPr lang="ar-SA" sz="1600" dirty="0">
                <a:latin typeface="Helvetica Neue W23 for SKY Reg" panose="020B0604020202020204" pitchFamily="34" charset="-78"/>
                <a:cs typeface="Helvetica Neue W23 for SKY Reg" panose="020B0604020202020204" pitchFamily="34" charset="-78"/>
              </a:rPr>
              <a:t>الجداول بالصفاحات التالية:...</a:t>
            </a:r>
          </a:p>
          <a:p>
            <a:pPr>
              <a:lnSpc>
                <a:spcPct val="150000"/>
              </a:lnSpc>
            </a:pPr>
            <a:endParaRPr lang="ar-SA" sz="1600" dirty="0">
              <a:latin typeface="Helvetica Neue W23 for SKY Reg" panose="020B0604020202020204" pitchFamily="34" charset="-78"/>
              <a:cs typeface="Helvetica Neue W23 for SKY Reg" panose="020B0604020202020204" pitchFamily="34" charset="-78"/>
            </a:endParaRPr>
          </a:p>
        </p:txBody>
      </p:sp>
    </p:spTree>
    <p:extLst>
      <p:ext uri="{BB962C8B-B14F-4D97-AF65-F5344CB8AC3E}">
        <p14:creationId xmlns:p14="http://schemas.microsoft.com/office/powerpoint/2010/main" val="3158471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مجموعة 32">
            <a:extLst>
              <a:ext uri="{FF2B5EF4-FFF2-40B4-BE49-F238E27FC236}">
                <a16:creationId xmlns:a16="http://schemas.microsoft.com/office/drawing/2014/main" id="{0C28AA59-E577-43D4-99D0-24626FF8891D}"/>
              </a:ext>
            </a:extLst>
          </p:cNvPr>
          <p:cNvGrpSpPr/>
          <p:nvPr/>
        </p:nvGrpSpPr>
        <p:grpSpPr>
          <a:xfrm rot="5400000">
            <a:off x="8556771" y="3222772"/>
            <a:ext cx="6858002" cy="412458"/>
            <a:chOff x="0" y="14680"/>
            <a:chExt cx="12192000" cy="412458"/>
          </a:xfrm>
          <a:solidFill>
            <a:srgbClr val="002060"/>
          </a:solidFill>
        </p:grpSpPr>
        <p:sp>
          <p:nvSpPr>
            <p:cNvPr id="10" name="مستطيل 9">
              <a:extLst>
                <a:ext uri="{FF2B5EF4-FFF2-40B4-BE49-F238E27FC236}">
                  <a16:creationId xmlns:a16="http://schemas.microsoft.com/office/drawing/2014/main" id="{92853081-CEB3-4379-87D3-D497FF3C1B5D}"/>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a:extLst>
                <a:ext uri="{FF2B5EF4-FFF2-40B4-BE49-F238E27FC236}">
                  <a16:creationId xmlns:a16="http://schemas.microsoft.com/office/drawing/2014/main" id="{76A32F48-36AA-49C0-BE18-1062C6F00B53}"/>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2" name="مستطيل 11">
              <a:extLst>
                <a:ext uri="{FF2B5EF4-FFF2-40B4-BE49-F238E27FC236}">
                  <a16:creationId xmlns:a16="http://schemas.microsoft.com/office/drawing/2014/main" id="{FB5F7712-1629-41F8-92F9-3BD1C4EE1C21}"/>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13" name="مجموعة 12">
            <a:extLst>
              <a:ext uri="{FF2B5EF4-FFF2-40B4-BE49-F238E27FC236}">
                <a16:creationId xmlns:a16="http://schemas.microsoft.com/office/drawing/2014/main" id="{8857DC08-F8BC-4792-A570-0F86E1E70E95}"/>
              </a:ext>
            </a:extLst>
          </p:cNvPr>
          <p:cNvGrpSpPr/>
          <p:nvPr/>
        </p:nvGrpSpPr>
        <p:grpSpPr>
          <a:xfrm rot="5400000">
            <a:off x="-3222772" y="3222772"/>
            <a:ext cx="6858002" cy="412458"/>
            <a:chOff x="0" y="14680"/>
            <a:chExt cx="12192000" cy="412458"/>
          </a:xfrm>
          <a:solidFill>
            <a:srgbClr val="002060"/>
          </a:solidFill>
        </p:grpSpPr>
        <p:sp>
          <p:nvSpPr>
            <p:cNvPr id="14" name="مستطيل 13">
              <a:extLst>
                <a:ext uri="{FF2B5EF4-FFF2-40B4-BE49-F238E27FC236}">
                  <a16:creationId xmlns:a16="http://schemas.microsoft.com/office/drawing/2014/main" id="{69EBA024-2342-422F-91AC-6B200928BFEC}"/>
                </a:ext>
              </a:extLst>
            </p:cNvPr>
            <p:cNvSpPr/>
            <p:nvPr/>
          </p:nvSpPr>
          <p:spPr>
            <a:xfrm>
              <a:off x="0" y="1468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a:extLst>
                <a:ext uri="{FF2B5EF4-FFF2-40B4-BE49-F238E27FC236}">
                  <a16:creationId xmlns:a16="http://schemas.microsoft.com/office/drawing/2014/main" id="{C1883D22-309B-4A76-A727-B427D46FEB30}"/>
                </a:ext>
              </a:extLst>
            </p:cNvPr>
            <p:cNvSpPr/>
            <p:nvPr/>
          </p:nvSpPr>
          <p:spPr>
            <a:xfrm>
              <a:off x="0" y="116746"/>
              <a:ext cx="12192000" cy="199937"/>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6" name="مستطيل 15">
              <a:extLst>
                <a:ext uri="{FF2B5EF4-FFF2-40B4-BE49-F238E27FC236}">
                  <a16:creationId xmlns:a16="http://schemas.microsoft.com/office/drawing/2014/main" id="{757750F9-40BE-4C86-BD7D-ABD440ECC8DC}"/>
                </a:ext>
              </a:extLst>
            </p:cNvPr>
            <p:cNvSpPr/>
            <p:nvPr/>
          </p:nvSpPr>
          <p:spPr>
            <a:xfrm>
              <a:off x="0" y="363520"/>
              <a:ext cx="12192000" cy="63618"/>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aphicFrame>
        <p:nvGraphicFramePr>
          <p:cNvPr id="5" name="جدول 4">
            <a:extLst>
              <a:ext uri="{FF2B5EF4-FFF2-40B4-BE49-F238E27FC236}">
                <a16:creationId xmlns:a16="http://schemas.microsoft.com/office/drawing/2014/main" id="{4BFE1701-4EC8-40B3-A126-1D71284F968B}"/>
              </a:ext>
            </a:extLst>
          </p:cNvPr>
          <p:cNvGraphicFramePr>
            <a:graphicFrameLocks noGrp="1"/>
          </p:cNvGraphicFramePr>
          <p:nvPr>
            <p:extLst>
              <p:ext uri="{D42A27DB-BD31-4B8C-83A1-F6EECF244321}">
                <p14:modId xmlns:p14="http://schemas.microsoft.com/office/powerpoint/2010/main" val="366310855"/>
              </p:ext>
            </p:extLst>
          </p:nvPr>
        </p:nvGraphicFramePr>
        <p:xfrm>
          <a:off x="2050059" y="586569"/>
          <a:ext cx="8091881" cy="5684862"/>
        </p:xfrm>
        <a:graphic>
          <a:graphicData uri="http://schemas.openxmlformats.org/drawingml/2006/table">
            <a:tbl>
              <a:tblPr rtl="1">
                <a:tableStyleId>{5C22544A-7EE6-4342-B048-85BDC9FD1C3A}</a:tableStyleId>
              </a:tblPr>
              <a:tblGrid>
                <a:gridCol w="226274">
                  <a:extLst>
                    <a:ext uri="{9D8B030D-6E8A-4147-A177-3AD203B41FA5}">
                      <a16:colId xmlns:a16="http://schemas.microsoft.com/office/drawing/2014/main" val="2346352753"/>
                    </a:ext>
                  </a:extLst>
                </a:gridCol>
                <a:gridCol w="2613012">
                  <a:extLst>
                    <a:ext uri="{9D8B030D-6E8A-4147-A177-3AD203B41FA5}">
                      <a16:colId xmlns:a16="http://schemas.microsoft.com/office/drawing/2014/main" val="4109005712"/>
                    </a:ext>
                  </a:extLst>
                </a:gridCol>
                <a:gridCol w="3162860">
                  <a:extLst>
                    <a:ext uri="{9D8B030D-6E8A-4147-A177-3AD203B41FA5}">
                      <a16:colId xmlns:a16="http://schemas.microsoft.com/office/drawing/2014/main" val="3262844462"/>
                    </a:ext>
                  </a:extLst>
                </a:gridCol>
                <a:gridCol w="2089735">
                  <a:extLst>
                    <a:ext uri="{9D8B030D-6E8A-4147-A177-3AD203B41FA5}">
                      <a16:colId xmlns:a16="http://schemas.microsoft.com/office/drawing/2014/main" val="416114566"/>
                    </a:ext>
                  </a:extLst>
                </a:gridCol>
              </a:tblGrid>
              <a:tr h="411822">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م</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chemeClr val="bg1">
                        <a:lumMod val="50000"/>
                      </a:schemeClr>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عنوان المشاركة</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chemeClr val="bg1">
                        <a:lumMod val="50000"/>
                      </a:schemeClr>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مكان المشاركة</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chemeClr val="bg1">
                        <a:lumMod val="50000"/>
                      </a:schemeClr>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التاريخ</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chemeClr val="bg1">
                        <a:lumMod val="50000"/>
                      </a:schemeClr>
                    </a:solidFill>
                  </a:tcPr>
                </a:tc>
                <a:extLst>
                  <a:ext uri="{0D108BD9-81ED-4DB2-BD59-A6C34878D82A}">
                    <a16:rowId xmlns:a16="http://schemas.microsoft.com/office/drawing/2014/main" val="1275763215"/>
                  </a:ext>
                </a:extLst>
              </a:tr>
              <a:tr h="440348">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1</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حوكمة الشركات</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برنامج التقرير في قناة العربية</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15/6/1427هـ</a:t>
                      </a:r>
                      <a:endParaRPr lang="en-US" sz="1600" dirty="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11/7/2006م</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extLst>
                  <a:ext uri="{0D108BD9-81ED-4DB2-BD59-A6C34878D82A}">
                    <a16:rowId xmlns:a16="http://schemas.microsoft.com/office/drawing/2014/main" val="1666683275"/>
                  </a:ext>
                </a:extLst>
              </a:tr>
              <a:tr h="486701">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2</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الحد من التلاعب في التقارير المالية</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طاولة الحوار الأكاديمي بكلية الاقتصاد والإدارة بجامعة الملك عبدالعزيز</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26/1/1433هـ</a:t>
                      </a:r>
                      <a:endParaRPr lang="en-US" sz="16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21/12/2011م</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extLst>
                  <a:ext uri="{0D108BD9-81ED-4DB2-BD59-A6C34878D82A}">
                    <a16:rowId xmlns:a16="http://schemas.microsoft.com/office/drawing/2014/main" val="684499610"/>
                  </a:ext>
                </a:extLst>
              </a:tr>
              <a:tr h="440348">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3</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اتفاقية التجارة العالمية – الإيجابيات والمخاطر</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برنامج صباح السعودية في القناة السعودية الأولى</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18/3/1434هـ</a:t>
                      </a:r>
                      <a:endParaRPr lang="en-US" sz="16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29/1/2013م</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extLst>
                  <a:ext uri="{0D108BD9-81ED-4DB2-BD59-A6C34878D82A}">
                    <a16:rowId xmlns:a16="http://schemas.microsoft.com/office/drawing/2014/main" val="2990015022"/>
                  </a:ext>
                </a:extLst>
              </a:tr>
              <a:tr h="440348">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4</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التصفية الاحتيالية للشركات</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لقاء في قناة (</a:t>
                      </a:r>
                      <a:r>
                        <a:rPr lang="en-US" sz="1400">
                          <a:solidFill>
                            <a:schemeClr val="bg1"/>
                          </a:solidFill>
                          <a:effectLst/>
                          <a:latin typeface="Helvetica Neue W23 for SKY Reg" panose="020B0604020202020204" pitchFamily="34" charset="-78"/>
                          <a:cs typeface="Helvetica Neue W23 for SKY Reg" panose="020B0604020202020204" pitchFamily="34" charset="-78"/>
                        </a:rPr>
                        <a:t>CNBC</a:t>
                      </a:r>
                      <a:r>
                        <a:rPr lang="ar-SA" sz="1400">
                          <a:solidFill>
                            <a:schemeClr val="bg1"/>
                          </a:solidFill>
                          <a:effectLst/>
                          <a:latin typeface="Helvetica Neue W23 for SKY Reg" panose="020B0604020202020204" pitchFamily="34" charset="-78"/>
                          <a:cs typeface="Helvetica Neue W23 for SKY Reg" panose="020B0604020202020204" pitchFamily="34" charset="-78"/>
                        </a:rPr>
                        <a:t>) عربية</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25/3/1434هـ</a:t>
                      </a:r>
                      <a:endParaRPr lang="en-US" sz="16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5/2/2013م</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extLst>
                  <a:ext uri="{0D108BD9-81ED-4DB2-BD59-A6C34878D82A}">
                    <a16:rowId xmlns:a16="http://schemas.microsoft.com/office/drawing/2014/main" val="3599710399"/>
                  </a:ext>
                </a:extLst>
              </a:tr>
              <a:tr h="440348">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5</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دور مهنة المحاسبة في الرقابة</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برنامج بموضوعية في قناة (</a:t>
                      </a:r>
                      <a:r>
                        <a:rPr lang="en-US" sz="1400">
                          <a:solidFill>
                            <a:schemeClr val="bg1"/>
                          </a:solidFill>
                          <a:effectLst/>
                          <a:latin typeface="Helvetica Neue W23 for SKY Reg" panose="020B0604020202020204" pitchFamily="34" charset="-78"/>
                          <a:cs typeface="Helvetica Neue W23 for SKY Reg" panose="020B0604020202020204" pitchFamily="34" charset="-78"/>
                        </a:rPr>
                        <a:t>CNBC</a:t>
                      </a:r>
                      <a:r>
                        <a:rPr lang="ar-SA" sz="1400">
                          <a:solidFill>
                            <a:schemeClr val="bg1"/>
                          </a:solidFill>
                          <a:effectLst/>
                          <a:latin typeface="Helvetica Neue W23 for SKY Reg" panose="020B0604020202020204" pitchFamily="34" charset="-78"/>
                          <a:cs typeface="Helvetica Neue W23 for SKY Reg" panose="020B0604020202020204" pitchFamily="34" charset="-78"/>
                        </a:rPr>
                        <a:t>) عربية</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28/8/1434هـ</a:t>
                      </a:r>
                      <a:endParaRPr lang="en-US" sz="16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7/7/2013م</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extLst>
                  <a:ext uri="{0D108BD9-81ED-4DB2-BD59-A6C34878D82A}">
                    <a16:rowId xmlns:a16="http://schemas.microsoft.com/office/drawing/2014/main" val="831085055"/>
                  </a:ext>
                </a:extLst>
              </a:tr>
              <a:tr h="486701">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6</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الشهرة وتطبيقاتها المحاسبية القانونية</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طاولة الحوار الأكاديمي بكلية الاقتصاد والإدارة بجامعة الملك عبدالعزيز</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2/7/1435هـ</a:t>
                      </a:r>
                      <a:endParaRPr lang="en-US" sz="16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1/5/2014م</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extLst>
                  <a:ext uri="{0D108BD9-81ED-4DB2-BD59-A6C34878D82A}">
                    <a16:rowId xmlns:a16="http://schemas.microsoft.com/office/drawing/2014/main" val="875043479"/>
                  </a:ext>
                </a:extLst>
              </a:tr>
              <a:tr h="486701">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7</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دور المحاسبة في خدمة القضاء</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طاولة الحوار الأكاديمي بكلية الاقتصاد والإدارة بجامعة الملك عبدالعزيز</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2/5/1437هـ</a:t>
                      </a:r>
                      <a:endParaRPr lang="en-US" sz="16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11/2/2016م</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extLst>
                  <a:ext uri="{0D108BD9-81ED-4DB2-BD59-A6C34878D82A}">
                    <a16:rowId xmlns:a16="http://schemas.microsoft.com/office/drawing/2014/main" val="635191950"/>
                  </a:ext>
                </a:extLst>
              </a:tr>
              <a:tr h="440348">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8</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ملاحظات على مشروع نظام الامتياز التجاري</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لجنة المحاسبين القانونيين الغرفة التجارية بجدة</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30/5/1438هـ</a:t>
                      </a:r>
                      <a:endParaRPr lang="en-US" sz="160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26/2/2017م</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extLst>
                  <a:ext uri="{0D108BD9-81ED-4DB2-BD59-A6C34878D82A}">
                    <a16:rowId xmlns:a16="http://schemas.microsoft.com/office/drawing/2014/main" val="8802152"/>
                  </a:ext>
                </a:extLst>
              </a:tr>
              <a:tr h="486701">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9</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أسباب تفاوت أتعاب المحاسبين القانونيين في قضايا الخبرة لدى المحاكم</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a:solidFill>
                            <a:schemeClr val="bg1"/>
                          </a:solidFill>
                          <a:effectLst/>
                          <a:latin typeface="Helvetica Neue W23 for SKY Reg" panose="020B0604020202020204" pitchFamily="34" charset="-78"/>
                          <a:cs typeface="Helvetica Neue W23 for SKY Reg" panose="020B0604020202020204" pitchFamily="34" charset="-78"/>
                        </a:rPr>
                        <a:t>لجنة المحاسبين القانونيين الغرفة التجارية بجدة</a:t>
                      </a:r>
                      <a:endParaRPr lang="en-US" sz="160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tc>
                  <a:txBody>
                    <a:bodyPr/>
                    <a:lstStyle/>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28/6/1438هـ</a:t>
                      </a:r>
                      <a:endParaRPr lang="en-US" sz="1600" dirty="0">
                        <a:solidFill>
                          <a:schemeClr val="bg1"/>
                        </a:solidFill>
                        <a:effectLst/>
                        <a:latin typeface="Helvetica Neue W23 for SKY Reg" panose="020B0604020202020204" pitchFamily="34" charset="-78"/>
                        <a:cs typeface="Helvetica Neue W23 for SKY Reg" panose="020B0604020202020204" pitchFamily="34" charset="-78"/>
                      </a:endParaRPr>
                    </a:p>
                    <a:p>
                      <a:pPr algn="ctr" rtl="1">
                        <a:spcBef>
                          <a:spcPts val="600"/>
                        </a:spcBef>
                        <a:spcAft>
                          <a:spcPts val="600"/>
                        </a:spcAft>
                        <a:tabLst>
                          <a:tab pos="114300" algn="l"/>
                          <a:tab pos="228600" algn="l"/>
                          <a:tab pos="342900" algn="l"/>
                          <a:tab pos="457200" algn="l"/>
                          <a:tab pos="571500" algn="l"/>
                          <a:tab pos="685800" algn="l"/>
                          <a:tab pos="800100" algn="l"/>
                          <a:tab pos="914400" algn="l"/>
                          <a:tab pos="1028700" algn="l"/>
                          <a:tab pos="1143000" algn="l"/>
                          <a:tab pos="1257300" algn="l"/>
                        </a:tabLst>
                      </a:pPr>
                      <a:r>
                        <a:rPr lang="ar-SA" sz="1400" dirty="0">
                          <a:solidFill>
                            <a:schemeClr val="bg1"/>
                          </a:solidFill>
                          <a:effectLst/>
                          <a:latin typeface="Helvetica Neue W23 for SKY Reg" panose="020B0604020202020204" pitchFamily="34" charset="-78"/>
                          <a:cs typeface="Helvetica Neue W23 for SKY Reg" panose="020B0604020202020204" pitchFamily="34" charset="-78"/>
                        </a:rPr>
                        <a:t>26/3/2017م</a:t>
                      </a:r>
                      <a:endParaRPr lang="en-US" sz="1600" dirty="0">
                        <a:solidFill>
                          <a:schemeClr val="bg1"/>
                        </a:solidFill>
                        <a:effectLst/>
                        <a:latin typeface="Helvetica Neue W23 for SKY Reg" panose="020B0604020202020204" pitchFamily="34" charset="-78"/>
                        <a:ea typeface="Times New Roman" panose="02020603050405020304" pitchFamily="18" charset="0"/>
                        <a:cs typeface="Helvetica Neue W23 for SKY Reg" panose="020B0604020202020204" pitchFamily="34" charset="-78"/>
                      </a:endParaRPr>
                    </a:p>
                  </a:txBody>
                  <a:tcPr marL="52147" marR="52147" marT="0" marB="0" anchor="ctr">
                    <a:solidFill>
                      <a:srgbClr val="002060"/>
                    </a:solidFill>
                  </a:tcPr>
                </a:tc>
                <a:extLst>
                  <a:ext uri="{0D108BD9-81ED-4DB2-BD59-A6C34878D82A}">
                    <a16:rowId xmlns:a16="http://schemas.microsoft.com/office/drawing/2014/main" val="3597408060"/>
                  </a:ext>
                </a:extLst>
              </a:tr>
            </a:tbl>
          </a:graphicData>
        </a:graphic>
      </p:graphicFrame>
    </p:spTree>
    <p:extLst>
      <p:ext uri="{BB962C8B-B14F-4D97-AF65-F5344CB8AC3E}">
        <p14:creationId xmlns:p14="http://schemas.microsoft.com/office/powerpoint/2010/main" val="280853093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519</TotalTime>
  <Words>3357</Words>
  <Application>Microsoft Office PowerPoint</Application>
  <PresentationFormat>شاشة عريضة</PresentationFormat>
  <Paragraphs>242</Paragraphs>
  <Slides>22</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22</vt:i4>
      </vt:variant>
    </vt:vector>
  </HeadingPairs>
  <TitlesOfParts>
    <vt:vector size="29" baseType="lpstr">
      <vt:lpstr>Arial</vt:lpstr>
      <vt:lpstr>Calibri</vt:lpstr>
      <vt:lpstr>Calibri Light</vt:lpstr>
      <vt:lpstr>GE SS Two Light</vt:lpstr>
      <vt:lpstr>Helvetica Neue W23 for SKY Bd</vt:lpstr>
      <vt:lpstr>Helvetica Neue W23 for SKY Reg</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Abdulrhman Alghazi</dc:creator>
  <cp:lastModifiedBy>Abdulrhman Alghazi</cp:lastModifiedBy>
  <cp:revision>21</cp:revision>
  <dcterms:created xsi:type="dcterms:W3CDTF">2019-03-04T10:21:56Z</dcterms:created>
  <dcterms:modified xsi:type="dcterms:W3CDTF">2019-03-05T14:00:46Z</dcterms:modified>
</cp:coreProperties>
</file>